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861" r:id="rId2"/>
  </p:sldMasterIdLst>
  <p:notesMasterIdLst>
    <p:notesMasterId r:id="rId17"/>
  </p:notesMasterIdLst>
  <p:handoutMasterIdLst>
    <p:handoutMasterId r:id="rId18"/>
  </p:handoutMasterIdLst>
  <p:sldIdLst>
    <p:sldId id="1086" r:id="rId3"/>
    <p:sldId id="1087" r:id="rId4"/>
    <p:sldId id="1088" r:id="rId5"/>
    <p:sldId id="1102" r:id="rId6"/>
    <p:sldId id="1090" r:id="rId7"/>
    <p:sldId id="1099" r:id="rId8"/>
    <p:sldId id="1093" r:id="rId9"/>
    <p:sldId id="1092" r:id="rId10"/>
    <p:sldId id="1100" r:id="rId11"/>
    <p:sldId id="1095" r:id="rId12"/>
    <p:sldId id="1096" r:id="rId13"/>
    <p:sldId id="1101" r:id="rId14"/>
    <p:sldId id="259" r:id="rId15"/>
    <p:sldId id="440" r:id="rId16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3" orient="horz" pos="414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3339" userDrawn="1">
          <p15:clr>
            <a:srgbClr val="A4A3A4"/>
          </p15:clr>
        </p15:guide>
        <p15:guide id="6" orient="horz" pos="3997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5602" userDrawn="1">
          <p15:clr>
            <a:srgbClr val="A4A3A4"/>
          </p15:clr>
        </p15:guide>
        <p15:guide id="10" pos="46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7BB"/>
    <a:srgbClr val="FFFF00"/>
    <a:srgbClr val="CCECFF"/>
    <a:srgbClr val="99CCFF"/>
    <a:srgbClr val="000000"/>
    <a:srgbClr val="FFCC66"/>
    <a:srgbClr val="F9B11E"/>
    <a:srgbClr val="00984A"/>
    <a:srgbClr val="BACD32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A3658E-5CD8-4DFE-928A-D1824104FEB8}" v="973" dt="2022-03-28T17:23:02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2" autoAdjust="0"/>
    <p:restoredTop sz="86410" autoAdjust="0"/>
  </p:normalViewPr>
  <p:slideViewPr>
    <p:cSldViewPr snapToGrid="0">
      <p:cViewPr varScale="1">
        <p:scale>
          <a:sx n="86" d="100"/>
          <a:sy n="86" d="100"/>
        </p:scale>
        <p:origin x="614" y="72"/>
      </p:cViewPr>
      <p:guideLst>
        <p:guide orient="horz" pos="2319"/>
        <p:guide orient="horz" pos="4088"/>
        <p:guide orient="horz" pos="414"/>
        <p:guide orient="horz" pos="686"/>
        <p:guide orient="horz" pos="3339"/>
        <p:guide orient="horz" pos="3997"/>
        <p:guide pos="2880"/>
        <p:guide pos="181"/>
        <p:guide pos="5602"/>
        <p:guide pos="46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5250" y="66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15"/>
            <a:ext cx="2946400" cy="496968"/>
          </a:xfrm>
          <a:prstGeom prst="rect">
            <a:avLst/>
          </a:prstGeom>
        </p:spPr>
        <p:txBody>
          <a:bodyPr vert="horz" lIns="91159" tIns="45580" rIns="91159" bIns="455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703" y="15"/>
            <a:ext cx="2946400" cy="496968"/>
          </a:xfrm>
          <a:prstGeom prst="rect">
            <a:avLst/>
          </a:prstGeom>
        </p:spPr>
        <p:txBody>
          <a:bodyPr vert="horz" lIns="91159" tIns="45580" rIns="91159" bIns="4558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C01E0F-554B-4818-8775-79F715CFA33B}" type="datetimeFigureOut">
              <a:rPr lang="de-CH"/>
              <a:pPr>
                <a:defRPr/>
              </a:pPr>
              <a:t>10.05.2022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9429697"/>
            <a:ext cx="2946400" cy="496967"/>
          </a:xfrm>
          <a:prstGeom prst="rect">
            <a:avLst/>
          </a:prstGeom>
        </p:spPr>
        <p:txBody>
          <a:bodyPr vert="horz" lIns="91159" tIns="45580" rIns="91159" bIns="455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703" y="9429697"/>
            <a:ext cx="2946400" cy="496967"/>
          </a:xfrm>
          <a:prstGeom prst="rect">
            <a:avLst/>
          </a:prstGeom>
        </p:spPr>
        <p:txBody>
          <a:bodyPr vert="horz" lIns="91159" tIns="45580" rIns="91159" bIns="4558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0B425F-DACC-4B68-83E5-22CAE526D9F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2776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5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703" y="15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353DAB2-AB15-45BE-9747-A20CB634CF9B}" type="datetimeFigureOut">
              <a:rPr lang="de-CH"/>
              <a:pPr>
                <a:defRPr/>
              </a:pPr>
              <a:t>10.05.2022</a:t>
            </a:fld>
            <a:endParaRPr lang="de-CH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1363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80" y="4715667"/>
            <a:ext cx="5438773" cy="446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Bewerk TextMaster-formaten door te klikken op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429697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703" y="9429697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42B25B3-2704-4E56-97C3-BB21A1D560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209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B25B3-2704-4E56-97C3-BB21A1D560E4}" type="slidenum">
              <a:rPr lang="de-CH" smtClean="0"/>
              <a:pPr>
                <a:defRPr/>
              </a:pPr>
              <a:t>1</a:t>
            </a:fld>
            <a:endParaRPr lang="de-CH" dirty="0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419DBECE-10B2-4429-BBD4-2F01AF2C9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613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B25B3-2704-4E56-97C3-BB21A1D560E4}" type="slidenum">
              <a:rPr lang="de-CH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0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B25B3-2704-4E56-97C3-BB21A1D560E4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266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else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7A7AE87-C93D-42B6-98D0-3831260E1DF3}"/>
              </a:ext>
            </a:extLst>
          </p:cNvPr>
          <p:cNvSpPr txBox="1"/>
          <p:nvPr userDrawn="1"/>
        </p:nvSpPr>
        <p:spPr>
          <a:xfrm>
            <a:off x="252412" y="1456661"/>
            <a:ext cx="8639175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 eaLnBrk="1" fontAlgn="base" hangingPunct="1">
              <a:buFont typeface="Wingdings" panose="05000000000000000000" pitchFamily="2" charset="2"/>
              <a:buNone/>
              <a:tabLst>
                <a:tab pos="3948113" algn="l"/>
              </a:tabLst>
            </a:pPr>
            <a:r>
              <a:rPr lang="nl-NL" sz="2000" b="1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Doelstelling stuurcomité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8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Geef een algemeen overzicht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8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Goedkeuring van de notulen en hangende kwesties stuurcomité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8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Informatie en bespreking van de voortgang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Vooruitgangscontrole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Potentiële problemen of nieuwe risico's opsporen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8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Bespreking van stuurkwesties (kosten, tijdschema, )</a:t>
            </a:r>
          </a:p>
          <a:p>
            <a:pPr marL="457200" lvl="1" indent="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None/>
              <a:tabLst>
                <a:tab pos="3948113" algn="l"/>
              </a:tabLst>
            </a:pPr>
            <a:r>
              <a:rPr lang="nl-NL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Begrijpen, bespreken en actie ondernemen in geval van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Kostenoverschrijding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Vertraging van het kritieke pad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Kwalitatieve problemen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6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Nieuwe risico's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nl-NL" sz="180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Bespreking van en besluit over de noodzakelijke besluiten</a:t>
            </a:r>
          </a:p>
          <a:p>
            <a:endParaRPr lang="de-CH" dirty="0">
              <a:latin typeface="Avenir LT Std 35 Light" panose="020B0402020203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Doelstelling van het stuurcomité</a:t>
            </a:r>
          </a:p>
        </p:txBody>
      </p:sp>
    </p:spTree>
    <p:extLst>
      <p:ext uri="{BB962C8B-B14F-4D97-AF65-F5344CB8AC3E}">
        <p14:creationId xmlns:p14="http://schemas.microsoft.com/office/powerpoint/2010/main" val="186764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is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Risico's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479" y="1857435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nl-NL"/>
              <a:t>Beschrijving en maatregelen</a:t>
            </a:r>
          </a:p>
          <a:p>
            <a:pPr lvl="0"/>
            <a:r>
              <a:rPr lang="nl-NL"/>
              <a:t>Maatregelen</a:t>
            </a:r>
          </a:p>
          <a:p>
            <a:pPr lvl="0"/>
            <a:endParaRPr lang="de-DE" dirty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sz="1800" i="1"/>
              <a:t>Verkeerslicht: groen - risico onder controle dankzij maatregelen, oranje - nog onzeker of maatregelen doeltreffend zijn, rood - niet onder controle, onmiddellijke escalatie</a:t>
            </a:r>
          </a:p>
          <a:p>
            <a:pPr lvl="0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7202595-9582-4869-8FB8-F6394980BB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1479" y="4317100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nl-NL"/>
              <a:t>Beschrijving en maatregelen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C861AD2-7194-4CAB-83B9-5D2198059E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017" y="1457326"/>
            <a:ext cx="7690109" cy="400110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 b="1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nl-NL"/>
              <a:t>Risico 1 Geef naam</a:t>
            </a:r>
          </a:p>
          <a:p>
            <a:pPr lvl="0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FDC14A0-919B-4FA2-A7BE-5C85AFC07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017" y="3916990"/>
            <a:ext cx="7690109" cy="400110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 b="1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nl-NL"/>
              <a:t>Risico 2 Geef naam</a:t>
            </a:r>
          </a:p>
          <a:p>
            <a:pPr lvl="0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5DB234E-B035-4FF7-83DC-64584E80B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41017" y="1955015"/>
            <a:ext cx="512136" cy="9859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BA661EC-E4B4-4234-A83C-461E35857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41017" y="4389970"/>
            <a:ext cx="512136" cy="98599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DC4D063-B284-4F84-8104-A86ADD847BE2}"/>
              </a:ext>
            </a:extLst>
          </p:cNvPr>
          <p:cNvSpPr txBox="1"/>
          <p:nvPr userDrawn="1"/>
        </p:nvSpPr>
        <p:spPr>
          <a:xfrm>
            <a:off x="341017" y="1012802"/>
            <a:ext cx="8550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sz="1100" i="1">
                <a:latin typeface="Avenir LT Std 35 Light" panose="020B0402020203020204" pitchFamily="34" charset="0"/>
              </a:rPr>
              <a:t>Verkeerslicht: groen - risico onder controle dankzij maatregelen, oranje - nog onzeker of maatregelen doeltreffend zijn, rood - niet onder controle, onmiddellijke escalatie</a:t>
            </a:r>
          </a:p>
        </p:txBody>
      </p:sp>
    </p:spTree>
    <p:extLst>
      <p:ext uri="{BB962C8B-B14F-4D97-AF65-F5344CB8AC3E}">
        <p14:creationId xmlns:p14="http://schemas.microsoft.com/office/powerpoint/2010/main" val="316294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rkenntni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Bevindingen en conclusies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5D788C3-04DA-4EC0-8C37-43D181B9C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1457325"/>
            <a:ext cx="8639176" cy="483714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 b="1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1"/>
            <a:r>
              <a:rPr lang="nl-NL"/>
              <a:t>Lijst van bevindingen en conclusies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2809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lIns="0" tIns="360000" rIns="0" bIns="0"/>
          <a:lstStyle>
            <a:lvl1pPr marL="0" indent="0" algn="ctr">
              <a:buFontTx/>
              <a:buNone/>
              <a:defRPr sz="2200" b="1" baseline="0">
                <a:latin typeface="+mj-lt"/>
              </a:defRPr>
            </a:lvl1pPr>
          </a:lstStyle>
          <a:p>
            <a:pPr lvl="0"/>
            <a:r>
              <a:rPr lang="nl-NL" noProof="0"/>
              <a:t>Afbeelding toevoegen door op icoon te klikken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251520" y="3717032"/>
            <a:ext cx="2376264" cy="1152128"/>
          </a:xfrm>
          <a:prstGeom prst="rect">
            <a:avLst/>
          </a:prstGeom>
          <a:solidFill>
            <a:schemeClr val="bg2"/>
          </a:solidFill>
        </p:spPr>
        <p:txBody>
          <a:bodyPr lIns="108000" tIns="108000" rIns="108000" bIns="0"/>
          <a:lstStyle>
            <a:lvl1pPr marL="0" indent="0">
              <a:buFontTx/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Bewerk hoofdtekstformaat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251520" y="4797153"/>
            <a:ext cx="2376264" cy="1872208"/>
          </a:xfrm>
          <a:prstGeom prst="rect">
            <a:avLst/>
          </a:prstGeom>
          <a:solidFill>
            <a:schemeClr val="bg2"/>
          </a:solidFill>
        </p:spPr>
        <p:txBody>
          <a:bodyPr lIns="108000" tIns="0" rIns="108000" bIns="216000" anchor="b" anchorCtr="0"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nl-NL"/>
              <a:t>Bewerk hoofdtekstformaat</a:t>
            </a:r>
          </a:p>
        </p:txBody>
      </p:sp>
    </p:spTree>
    <p:extLst>
      <p:ext uri="{BB962C8B-B14F-4D97-AF65-F5344CB8AC3E}">
        <p14:creationId xmlns:p14="http://schemas.microsoft.com/office/powerpoint/2010/main" val="3873129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11">
            <a:extLst>
              <a:ext uri="{FF2B5EF4-FFF2-40B4-BE49-F238E27FC236}">
                <a16:creationId xmlns:a16="http://schemas.microsoft.com/office/drawing/2014/main" id="{708209E2-7C7E-48F8-BBBA-392A8FC4F4B2}"/>
              </a:ext>
            </a:extLst>
          </p:cNvPr>
          <p:cNvCxnSpPr/>
          <p:nvPr userDrawn="1"/>
        </p:nvCxnSpPr>
        <p:spPr>
          <a:xfrm>
            <a:off x="252413" y="6281738"/>
            <a:ext cx="8639175" cy="0"/>
          </a:xfrm>
          <a:prstGeom prst="line">
            <a:avLst/>
          </a:prstGeom>
          <a:ln w="9525">
            <a:solidFill>
              <a:srgbClr val="002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50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611188" y="1484313"/>
            <a:ext cx="7921625" cy="446563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venir LT Std 35 Light" pitchFamily="34" charset="0"/>
              </a:defRPr>
            </a:lvl1pPr>
            <a:lvl2pPr>
              <a:defRPr sz="1800">
                <a:latin typeface="Avenir LT Std 35 Light" pitchFamily="34" charset="0"/>
              </a:defRPr>
            </a:lvl2pPr>
            <a:lvl3pPr>
              <a:defRPr sz="1600">
                <a:latin typeface="Avenir LT Std 35 Light" pitchFamily="34" charset="0"/>
              </a:defRPr>
            </a:lvl3pPr>
            <a:lvl4pPr>
              <a:defRPr sz="1400">
                <a:latin typeface="Avenir LT Std 35 Light" pitchFamily="34" charset="0"/>
              </a:defRPr>
            </a:lvl4pPr>
            <a:lvl5pPr>
              <a:defRPr sz="1400">
                <a:latin typeface="Avenir LT Std 35 Light" pitchFamily="34" charset="0"/>
              </a:defRPr>
            </a:lvl5pPr>
          </a:lstStyle>
          <a:p>
            <a:pPr lvl="0"/>
            <a:r>
              <a:rPr lang="nl-NL"/>
              <a:t>Bewerk hoofdtekstformaat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2413" y="306388"/>
            <a:ext cx="8639175" cy="360362"/>
          </a:xfrm>
          <a:prstGeom prst="rect">
            <a:avLst/>
          </a:prstGeom>
        </p:spPr>
        <p:txBody>
          <a:bodyPr/>
          <a:lstStyle>
            <a:lvl1pPr>
              <a:defRPr b="0">
                <a:latin typeface="Avenir LT Std 65 Medium" pitchFamily="34" charset="0"/>
              </a:defRPr>
            </a:lvl1pPr>
          </a:lstStyle>
          <a:p>
            <a:r>
              <a:rPr lang="nl-NL"/>
              <a:t>Bewerk hoofdtitelformaat</a:t>
            </a:r>
          </a:p>
        </p:txBody>
      </p:sp>
    </p:spTree>
    <p:extLst>
      <p:ext uri="{BB962C8B-B14F-4D97-AF65-F5344CB8AC3E}">
        <p14:creationId xmlns:p14="http://schemas.microsoft.com/office/powerpoint/2010/main" val="2708689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3" name="Textplatzhalter 2" descr="Projektname" title="Projektname"/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sp>
        <p:nvSpPr>
          <p:cNvPr id="23" name="Textplatzhalter 2" descr="Projektname" title="Projektname">
            <a:extLst>
              <a:ext uri="{FF2B5EF4-FFF2-40B4-BE49-F238E27FC236}">
                <a16:creationId xmlns:a16="http://schemas.microsoft.com/office/drawing/2014/main" id="{8FA1015A-B852-43A7-8C65-A40187EE276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</p:spTree>
    <p:extLst>
      <p:ext uri="{BB962C8B-B14F-4D97-AF65-F5344CB8AC3E}">
        <p14:creationId xmlns:p14="http://schemas.microsoft.com/office/powerpoint/2010/main" val="80743304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bert Spi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87B9ECD-D661-4B5B-8B77-C2B483DC50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77" y="68895"/>
            <a:ext cx="579499" cy="558251"/>
          </a:xfrm>
          <a:prstGeom prst="rect">
            <a:avLst/>
          </a:prstGeom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ADD6CEE6-04F5-46E8-AD7F-005DCF7C3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B0C55472-3AA5-47E8-A2E6-811DAF7D3BC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</p:spTree>
    <p:extLst>
      <p:ext uri="{BB962C8B-B14F-4D97-AF65-F5344CB8AC3E}">
        <p14:creationId xmlns:p14="http://schemas.microsoft.com/office/powerpoint/2010/main" val="357445555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o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pic>
        <p:nvPicPr>
          <p:cNvPr id="23" name="Grafik 23">
            <a:extLst>
              <a:ext uri="{FF2B5EF4-FFF2-40B4-BE49-F238E27FC236}">
                <a16:creationId xmlns:a16="http://schemas.microsoft.com/office/drawing/2014/main" id="{8A76E0F4-65A4-46C1-9CB5-3D0BA39B6E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1018"/>
            <a:ext cx="8636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F930FAC0-3D66-480C-A417-A6E4B48276B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A043F88D-0D80-43F1-96D4-697963EB2C8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</p:spTree>
    <p:extLst>
      <p:ext uri="{BB962C8B-B14F-4D97-AF65-F5344CB8AC3E}">
        <p14:creationId xmlns:p14="http://schemas.microsoft.com/office/powerpoint/2010/main" val="102365821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sual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3" name="Textplatzhalter 2" descr="Projektname" title="Projektname"/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sp>
        <p:nvSpPr>
          <p:cNvPr id="23" name="Textplatzhalter 2" descr="Projektname" title="Projektname">
            <a:extLst>
              <a:ext uri="{FF2B5EF4-FFF2-40B4-BE49-F238E27FC236}">
                <a16:creationId xmlns:a16="http://schemas.microsoft.com/office/drawing/2014/main" id="{8FA1015A-B852-43A7-8C65-A40187EE276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DC9D850-1AC9-4222-A3A2-F587A941F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33871" y="166787"/>
            <a:ext cx="1094513" cy="4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4549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li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pic>
        <p:nvPicPr>
          <p:cNvPr id="23" name="Picture 12" descr="http://www.orior.ch/fileadmin/_processed_/csm_Culinor_Foot_Group_sm_f37ea4506e.png">
            <a:extLst>
              <a:ext uri="{FF2B5EF4-FFF2-40B4-BE49-F238E27FC236}">
                <a16:creationId xmlns:a16="http://schemas.microsoft.com/office/drawing/2014/main" id="{9F81A3F3-2CBC-4EE4-920F-69EFEDB19C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2587"/>
            <a:ext cx="1260004" cy="56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107923B5-7204-446C-BF70-F57D378DC4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47B2A127-1D19-4787-A395-A22EE74B17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</p:spTree>
    <p:extLst>
      <p:ext uri="{BB962C8B-B14F-4D97-AF65-F5344CB8AC3E}">
        <p14:creationId xmlns:p14="http://schemas.microsoft.com/office/powerpoint/2010/main" val="371206452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7A7AE87-C93D-42B6-98D0-3831260E1DF3}"/>
              </a:ext>
            </a:extLst>
          </p:cNvPr>
          <p:cNvSpPr txBox="1"/>
          <p:nvPr userDrawn="1"/>
        </p:nvSpPr>
        <p:spPr>
          <a:xfrm>
            <a:off x="252412" y="1456661"/>
            <a:ext cx="8778854" cy="4509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  <a:tabLst>
                <a:tab pos="3948113" algn="l"/>
              </a:tabLst>
            </a:pPr>
            <a:r>
              <a:rPr lang="nl-NL" sz="2000" b="1">
                <a:latin typeface="Avenir LT Std 35 Light" panose="020B0402020203020204" pitchFamily="34" charset="0"/>
              </a:rPr>
              <a:t>Agenda</a:t>
            </a:r>
          </a:p>
          <a:p>
            <a:pPr marL="457200" indent="-457200">
              <a:lnSpc>
                <a:spcPct val="150000"/>
              </a:lnSpc>
              <a:buFont typeface="Arial" charset="0"/>
              <a:buAutoNum type="arabicPeriod"/>
              <a:tabLst>
                <a:tab pos="3948113" algn="l"/>
              </a:tabLst>
            </a:pPr>
            <a:r>
              <a:rPr lang="nl-NL" sz="1800">
                <a:latin typeface="Avenir LT Std 35 Light" panose="020B0402020203020204" pitchFamily="34" charset="0"/>
              </a:rPr>
              <a:t>Cockpit - Algemeen overzicht</a:t>
            </a:r>
          </a:p>
          <a:p>
            <a:pPr marL="457200" indent="-457200">
              <a:lnSpc>
                <a:spcPct val="150000"/>
              </a:lnSpc>
              <a:buFont typeface="Arial" charset="0"/>
              <a:buAutoNum type="arabicPeriod"/>
              <a:tabLst>
                <a:tab pos="3948113" algn="l"/>
              </a:tabLst>
            </a:pPr>
            <a:r>
              <a:rPr lang="nl-NL" sz="1800">
                <a:latin typeface="Avenir LT Std 35 Light" panose="020B0402020203020204" pitchFamily="34" charset="0"/>
              </a:rPr>
              <a:t>Goedkeuring van de notulen en hangende zaken van het laatste stuurcomité</a:t>
            </a:r>
          </a:p>
          <a:p>
            <a:pPr marL="457200" indent="-457200">
              <a:lnSpc>
                <a:spcPct val="150000"/>
              </a:lnSpc>
              <a:buFont typeface="Arial" charset="0"/>
              <a:buAutoNum type="arabicPeriod"/>
              <a:tabLst>
                <a:tab pos="3948113" algn="l"/>
              </a:tabLst>
            </a:pPr>
            <a:r>
              <a:rPr lang="nl-NL" sz="1800">
                <a:latin typeface="Avenir LT Std 35 Light" panose="020B0402020203020204" pitchFamily="34" charset="0"/>
              </a:rPr>
              <a:t>Tijdschema in focus (kritiek pad)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nl-NL" sz="1800">
                <a:latin typeface="Avenir LT Std 35 Light" panose="020B0402020203020204" pitchFamily="34" charset="0"/>
              </a:rPr>
              <a:t>Kosten - LE vs. budget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nl-NL" sz="1800">
                <a:latin typeface="Avenir LT Std 35 Light" panose="020B0402020203020204" pitchFamily="34" charset="0"/>
              </a:rPr>
              <a:t>Voortgang van het project (concept, uitvoering, integratie)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nl-NL" sz="1800">
                <a:latin typeface="Avenir LT Std 35 Light" panose="020B0402020203020204" pitchFamily="34" charset="0"/>
              </a:rPr>
              <a:t>Organisatorische ontwikkeling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nl-NL" sz="1800">
                <a:latin typeface="Avenir LT Std 35 Light" panose="020B0402020203020204" pitchFamily="34" charset="0"/>
              </a:rPr>
              <a:t>Noodzakelijke beslissingen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nl-NL" sz="1800">
                <a:latin typeface="Avenir LT Std 35 Light" panose="020B0402020203020204" pitchFamily="34" charset="0"/>
              </a:rPr>
              <a:t>Risico's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nl-NL" sz="1800">
                <a:latin typeface="Avenir LT Std 35 Light" panose="020B0402020203020204" pitchFamily="34" charset="0"/>
              </a:rPr>
              <a:t>Bevindingen en conclusies projectteam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nl-NL" sz="1800">
                <a:latin typeface="Avenir LT Std 35 Light" panose="020B0402020203020204" pitchFamily="34" charset="0"/>
              </a:rPr>
              <a:t>Samenvatting van de opdrachten voor het projectteam (mondeling door de opdrachtgever)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Agenda stuurgroep</a:t>
            </a:r>
          </a:p>
        </p:txBody>
      </p:sp>
    </p:spTree>
    <p:extLst>
      <p:ext uri="{BB962C8B-B14F-4D97-AF65-F5344CB8AC3E}">
        <p14:creationId xmlns:p14="http://schemas.microsoft.com/office/powerpoint/2010/main" val="3834990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pic>
        <p:nvPicPr>
          <p:cNvPr id="23" name="Picture 6" descr="http://www.orior.ch/fileadmin/_processed_/csm_fredag_bc93fe5468.png">
            <a:extLst>
              <a:ext uri="{FF2B5EF4-FFF2-40B4-BE49-F238E27FC236}">
                <a16:creationId xmlns:a16="http://schemas.microsoft.com/office/drawing/2014/main" id="{E0D2F752-9D23-44B7-95DD-ECBC190FCE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9594"/>
            <a:ext cx="1132925" cy="51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014EBCC8-C7D3-423A-B69A-3E4CDD74D9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D3D0AEF3-0AB3-4B43-9BD5-CF26C2AC619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</p:spTree>
    <p:extLst>
      <p:ext uri="{BB962C8B-B14F-4D97-AF65-F5344CB8AC3E}">
        <p14:creationId xmlns:p14="http://schemas.microsoft.com/office/powerpoint/2010/main" val="20952954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E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pic>
        <p:nvPicPr>
          <p:cNvPr id="23" name="Grafik 23">
            <a:extLst>
              <a:ext uri="{FF2B5EF4-FFF2-40B4-BE49-F238E27FC236}">
                <a16:creationId xmlns:a16="http://schemas.microsoft.com/office/drawing/2014/main" id="{95B8B051-DAB5-4692-B070-D15F4DCF5B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4512"/>
            <a:ext cx="11969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D0263475-4D44-4F2A-BCB5-7A7EB62D72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A4F51B33-0EBD-42E1-990E-ADC6E167A7D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</p:spTree>
    <p:extLst>
      <p:ext uri="{BB962C8B-B14F-4D97-AF65-F5344CB8AC3E}">
        <p14:creationId xmlns:p14="http://schemas.microsoft.com/office/powerpoint/2010/main" val="377492264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e Pat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pic>
        <p:nvPicPr>
          <p:cNvPr id="23" name="Picture 8" descr="http://www.orior.ch/fileadmin/_processed_/csm_lepatron_6e4a7d6266.png">
            <a:extLst>
              <a:ext uri="{FF2B5EF4-FFF2-40B4-BE49-F238E27FC236}">
                <a16:creationId xmlns:a16="http://schemas.microsoft.com/office/drawing/2014/main" id="{68D412F9-4A7A-44A2-8BBF-2AEF7656C7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76" y="124229"/>
            <a:ext cx="1194817" cy="53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2D381A69-3463-46AE-B1F9-49076D9B9D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EA821A15-176D-44EC-9258-64C936CF2BF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</p:spTree>
    <p:extLst>
      <p:ext uri="{BB962C8B-B14F-4D97-AF65-F5344CB8AC3E}">
        <p14:creationId xmlns:p14="http://schemas.microsoft.com/office/powerpoint/2010/main" val="22938375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öf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pic>
        <p:nvPicPr>
          <p:cNvPr id="23" name="Grafik 23">
            <a:extLst>
              <a:ext uri="{FF2B5EF4-FFF2-40B4-BE49-F238E27FC236}">
                <a16:creationId xmlns:a16="http://schemas.microsoft.com/office/drawing/2014/main" id="{5D67AF61-09C3-473D-8210-6D79521836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24" y="213556"/>
            <a:ext cx="8461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C9470C7D-74D6-4012-9899-777F3731326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F64F9D95-0055-46A4-B9C0-0BE0CC2C85B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</p:spTree>
    <p:extLst>
      <p:ext uri="{BB962C8B-B14F-4D97-AF65-F5344CB8AC3E}">
        <p14:creationId xmlns:p14="http://schemas.microsoft.com/office/powerpoint/2010/main" val="208136039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stin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pic>
        <p:nvPicPr>
          <p:cNvPr id="23" name="Grafik 23">
            <a:extLst>
              <a:ext uri="{FF2B5EF4-FFF2-40B4-BE49-F238E27FC236}">
                <a16:creationId xmlns:a16="http://schemas.microsoft.com/office/drawing/2014/main" id="{FAF0941A-7E83-4FE5-A9B0-53563C4ED6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93663"/>
            <a:ext cx="768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081552EE-B19F-4D26-A34F-708E6373CD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C5F98509-3481-4FC1-8740-1CB9D2B91EB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</p:spTree>
    <p:extLst>
      <p:ext uri="{BB962C8B-B14F-4D97-AF65-F5344CB8AC3E}">
        <p14:creationId xmlns:p14="http://schemas.microsoft.com/office/powerpoint/2010/main" val="268581314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ap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www.orior.ch/fileadmin/_processed_/csm_Rapelli_NEU_ed9459eed5.png">
            <a:extLst>
              <a:ext uri="{FF2B5EF4-FFF2-40B4-BE49-F238E27FC236}">
                <a16:creationId xmlns:a16="http://schemas.microsoft.com/office/drawing/2014/main" id="{49EE9B37-0A50-4A7E-BD9B-9A8D6F9D2C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91440"/>
            <a:ext cx="11969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Lijst en beschrijving van voltooide werkzaamheden/resultaten en volgende werkzaamheden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Beschrijf problemen en situaties waarover de opdrachtgever/stuurgroep moet beslissen, incl. faseovergang.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Beschrijving van de risico's en de maatregelen die zijn genomen om ze te vermijden/verminderen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Voer activiteiten in met oorspronkelijke (basislijn) en geplande voltooiingsdatum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871157"/>
            <a:ext cx="1591097" cy="112579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 dirty="0"/>
              <a:t>Korte projectbeschrijving (eisen en doelstellingen)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Kwalitatieve en kwantitatieve beschrijving van de business case, inclusief kerncijfers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projectleider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Naam, voornaam opdrachtgever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Leden stuurcomité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Soort project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Project 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Totaal goedgekeurde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Geraamde totale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Bestelde goederen / dienst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Factuur geplaatst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Basislijn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huidig(e)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nl-NL"/>
              <a:t>Goedgekeurde begroting CAPEX en OPEX</a:t>
            </a:r>
          </a:p>
        </p:txBody>
      </p:sp>
      <p:sp>
        <p:nvSpPr>
          <p:cNvPr id="23" name="Textplatzhalter 2" descr="Projektname" title="Projektname">
            <a:extLst>
              <a:ext uri="{FF2B5EF4-FFF2-40B4-BE49-F238E27FC236}">
                <a16:creationId xmlns:a16="http://schemas.microsoft.com/office/drawing/2014/main" id="{43CC6F7D-9FBF-4649-9A87-C4688F6487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Voer projectnaam in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7E556B90-3C4D-4C1B-8976-36296F0C27D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nl-NL"/>
              <a:t>Maand / Jaar</a:t>
            </a:r>
          </a:p>
        </p:txBody>
      </p:sp>
    </p:spTree>
    <p:extLst>
      <p:ext uri="{BB962C8B-B14F-4D97-AF65-F5344CB8AC3E}">
        <p14:creationId xmlns:p14="http://schemas.microsoft.com/office/powerpoint/2010/main" val="79027450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enden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Hangende zaken laatste stuurcomité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478" y="1857435"/>
            <a:ext cx="7783033" cy="407827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5922963" algn="l"/>
                <a:tab pos="6900863" algn="l"/>
              </a:tabLst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tabLst>
                <a:tab pos="5922963" algn="l"/>
                <a:tab pos="6900863" algn="l"/>
              </a:tabLst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nl-NL"/>
              <a:t>In behandeling zijnde punten toevoegen - titel en status Naam Datum</a:t>
            </a:r>
          </a:p>
          <a:p>
            <a:pPr lvl="1"/>
            <a:r>
              <a:rPr lang="nl-NL"/>
              <a:t>Tweede niveau</a:t>
            </a:r>
          </a:p>
          <a:p>
            <a:pPr lvl="1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93A352-DEC4-499B-8800-0A579F4E308B}"/>
              </a:ext>
            </a:extLst>
          </p:cNvPr>
          <p:cNvSpPr txBox="1"/>
          <p:nvPr userDrawn="1"/>
        </p:nvSpPr>
        <p:spPr>
          <a:xfrm>
            <a:off x="252413" y="1457325"/>
            <a:ext cx="8891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815138" algn="l"/>
                <a:tab pos="7804150" algn="l"/>
              </a:tabLst>
            </a:pPr>
            <a:r>
              <a:rPr lang="nl-NL" sz="2000" b="1">
                <a:latin typeface="Avenir LT Std 35 Light" panose="020B0402020203020204" pitchFamily="34" charset="0"/>
              </a:rPr>
              <a:t>In afwachting van wie wanneer</a:t>
            </a:r>
          </a:p>
        </p:txBody>
      </p:sp>
    </p:spTree>
    <p:extLst>
      <p:ext uri="{BB962C8B-B14F-4D97-AF65-F5344CB8AC3E}">
        <p14:creationId xmlns:p14="http://schemas.microsoft.com/office/powerpoint/2010/main" val="236882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eit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Concentreer je op het tijdschema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BCE12EA-9311-4AD4-84F6-CF9925915687}"/>
              </a:ext>
            </a:extLst>
          </p:cNvPr>
          <p:cNvSpPr txBox="1"/>
          <p:nvPr userDrawn="1"/>
        </p:nvSpPr>
        <p:spPr>
          <a:xfrm>
            <a:off x="252411" y="1457325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000" b="1">
                <a:latin typeface="Avenir LT Std 35 Light" panose="020B0402020203020204" pitchFamily="34" charset="0"/>
              </a:rPr>
              <a:t>Huidige data van het mijlpalenplan (details in de bijlage)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2D7C739-3A2F-4F29-A20D-164489D2D17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2413" y="1857436"/>
            <a:ext cx="8721466" cy="3143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venir LT Std 35 Light" panose="020B0402020203020204" pitchFamily="34" charset="0"/>
              </a:defRPr>
            </a:lvl1pPr>
          </a:lstStyle>
          <a:p>
            <a:pPr lvl="0"/>
            <a:r>
              <a:rPr lang="nl-NL"/>
              <a:t>Invoegen overzicht tijdschema van document "Tijdschema-overzicht-V1-01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ABC984-2637-4F08-85E7-140130DBDE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411" y="5124450"/>
            <a:ext cx="8721727" cy="129761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600">
                <a:latin typeface="Avenir LT Std 35 Light" panose="020B04020202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latin typeface="Avenir LT Std 35 Light" panose="020B0402020203020204" pitchFamily="34" charset="0"/>
              </a:defRPr>
            </a:lvl2pPr>
          </a:lstStyle>
          <a:p>
            <a:pPr lvl="0"/>
            <a:r>
              <a:rPr lang="nl-NL"/>
              <a:t>Opmerkingen over de huidige data - redenen voor de vertraging en maatregelen</a:t>
            </a:r>
          </a:p>
          <a:p>
            <a:pPr lvl="1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C0B888-08FA-44E7-8FE7-13A859EED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252411" y="2203320"/>
            <a:ext cx="8721466" cy="27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6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osten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Kosten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1CDFB20-63B4-40E6-8509-1AFDC9F212D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2412" y="1275907"/>
            <a:ext cx="8721466" cy="5050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venir LT Std 35 Light" panose="020B0402020203020204" pitchFamily="34" charset="0"/>
              </a:defRPr>
            </a:lvl1pPr>
          </a:lstStyle>
          <a:p>
            <a:pPr lvl="0"/>
            <a:r>
              <a:rPr lang="nl-NL"/>
              <a:t>Invoegen kostenoverzicht van document "Projectkostenraming-V1-01"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0478260-1531-4A42-9BA1-12D433729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691013" y="1643685"/>
            <a:ext cx="6050073" cy="46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0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osten Erklä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Kosten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017" y="1857435"/>
            <a:ext cx="8550571" cy="4078273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712788" indent="-350838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nl-NL" dirty="0"/>
              <a:t>Verklaring van het verschil en maatregelen voor elke significante afwijking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CBC998-8BE6-405B-A45B-0A31290D531B}"/>
              </a:ext>
            </a:extLst>
          </p:cNvPr>
          <p:cNvSpPr txBox="1"/>
          <p:nvPr userDrawn="1"/>
        </p:nvSpPr>
        <p:spPr>
          <a:xfrm>
            <a:off x="341017" y="1457325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000" b="1">
                <a:latin typeface="Avenir LT Std 35 Light" panose="020B0402020203020204" pitchFamily="34" charset="0"/>
              </a:rPr>
              <a:t>Kostenbeheersing</a:t>
            </a:r>
          </a:p>
        </p:txBody>
      </p:sp>
    </p:spTree>
    <p:extLst>
      <p:ext uri="{BB962C8B-B14F-4D97-AF65-F5344CB8AC3E}">
        <p14:creationId xmlns:p14="http://schemas.microsoft.com/office/powerpoint/2010/main" val="121257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jektfort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Voortgang van het project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5D788C3-04DA-4EC0-8C37-43D181B9C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2" y="1483702"/>
            <a:ext cx="8639176" cy="483714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1pPr>
            <a:lvl2pPr marL="0" indent="0">
              <a:buFontTx/>
              <a:buNone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marL="361950" marR="0" lvl="1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NL" dirty="0"/>
              <a:t>Beschrijf de voortgang van de werkzaamheden van de huidige projectfase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304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rganisationsentwick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Organisatorische ontwikkeling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479" y="1857435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nl-NL"/>
              <a:t>Plan, voortgang vs. plan, volgende stappen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CBC998-8BE6-405B-A45B-0A31290D531B}"/>
              </a:ext>
            </a:extLst>
          </p:cNvPr>
          <p:cNvSpPr txBox="1"/>
          <p:nvPr userDrawn="1"/>
        </p:nvSpPr>
        <p:spPr>
          <a:xfrm>
            <a:off x="341017" y="1457325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000" b="1">
                <a:latin typeface="Avenir LT Std 35 Light" panose="020B0402020203020204" pitchFamily="34" charset="0"/>
              </a:rPr>
              <a:t>Ontwikkelingsplan operationele organisatie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03D0499-832F-4914-A955-EC3F549A2D23}"/>
              </a:ext>
            </a:extLst>
          </p:cNvPr>
          <p:cNvSpPr txBox="1"/>
          <p:nvPr userDrawn="1"/>
        </p:nvSpPr>
        <p:spPr>
          <a:xfrm>
            <a:off x="341017" y="3927628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000" b="1">
                <a:latin typeface="Avenir LT Std 35 Light" panose="020B0402020203020204" pitchFamily="34" charset="0"/>
              </a:rPr>
              <a:t>Ontwikkelingsplan commerciële organisatie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7202595-9582-4869-8FB8-F6394980BB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1479" y="4317100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nl-NL"/>
              <a:t>Plan, voortgang vs. plan, volgende stappen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F5791F-B220-4EE8-AB22-2970CCB0F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87202" y="1837419"/>
            <a:ext cx="512136" cy="9859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A7216D5-AF95-436C-A276-819168F16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52203" y="4317100"/>
            <a:ext cx="512136" cy="985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7B9FACF-80E3-42AB-A7F5-B137EF57AF03}"/>
              </a:ext>
            </a:extLst>
          </p:cNvPr>
          <p:cNvSpPr txBox="1"/>
          <p:nvPr userDrawn="1"/>
        </p:nvSpPr>
        <p:spPr>
          <a:xfrm>
            <a:off x="341017" y="1076600"/>
            <a:ext cx="8550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sz="1100" i="1">
                <a:latin typeface="Avenir LT Std 35 Light" panose="020B0402020203020204" pitchFamily="34" charset="0"/>
              </a:rPr>
              <a:t>Verkeerslicht: groen - volgens plan, oranje - volgens plan maar met onzekerheden, rood - niet volgens plan</a:t>
            </a:r>
          </a:p>
        </p:txBody>
      </p:sp>
    </p:spTree>
    <p:extLst>
      <p:ext uri="{BB962C8B-B14F-4D97-AF65-F5344CB8AC3E}">
        <p14:creationId xmlns:p14="http://schemas.microsoft.com/office/powerpoint/2010/main" val="293549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otwendige Entscheid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latin typeface="Avenir LT Std 65 Medium" panose="020B0803020203020204" pitchFamily="34" charset="0"/>
              </a:rPr>
              <a:t>Noodzakelijke beslissingen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5D788C3-04DA-4EC0-8C37-43D181B9C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1457325"/>
            <a:ext cx="8639176" cy="483714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000" b="0">
                <a:latin typeface="Avenir LT Std 35 Light" panose="020B0402020203020204" pitchFamily="34" charset="0"/>
              </a:defRPr>
            </a:lvl1pPr>
            <a:lvl2pPr marL="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nl-NL"/>
              <a:t>Voor elk onderwerp: Beginsituatie, voorstel, noodzakelijke beslissing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084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614662" y="6498601"/>
            <a:ext cx="3511751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b="0">
                <a:solidFill>
                  <a:prstClr val="black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Presentatie stuurteam Projectnaam</a:t>
            </a:r>
          </a:p>
        </p:txBody>
      </p:sp>
      <p:pic>
        <p:nvPicPr>
          <p:cNvPr id="2" name="Picture 2" descr="K:\07-0 Orior Gruppe\Fotos &amp; Logos\Logos\ORIOR Logo_5Star_Excellence in Food_NEU\Logo_Orior5Star_Excellence_cmyk_300dpi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80" y="166998"/>
            <a:ext cx="1152000" cy="3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 userDrawn="1"/>
        </p:nvSpPr>
        <p:spPr>
          <a:xfrm>
            <a:off x="-90414" y="6439387"/>
            <a:ext cx="623887" cy="248751"/>
          </a:xfrm>
          <a:prstGeom prst="rect">
            <a:avLst/>
          </a:prstGeom>
          <a:solidFill>
            <a:srgbClr val="7C9DC0"/>
          </a:solidFill>
          <a:ln>
            <a:noFill/>
          </a:ln>
          <a:effectLst/>
        </p:spPr>
        <p:txBody>
          <a:bodyPr lIns="0" tIns="72000" rIns="108000" bIns="72000" anchor="ctr"/>
          <a:lstStyle/>
          <a:p>
            <a:pPr indent="88900" algn="r" defTabSz="727075" eaLnBrk="0" hangingPunct="0"/>
            <a:fld id="{35246B14-61FF-4329-9A43-5B0AD8C6038A}" type="slidenum">
              <a:rPr lang="en-GB" sz="1050" b="0" spc="2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pPr indent="88900" algn="r" defTabSz="727075" eaLnBrk="0" hangingPunct="0"/>
              <a:t>‹Nr.›</a:t>
            </a:fld>
            <a:endParaRPr lang="en-GB" sz="1050" b="0" spc="2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3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6" r:id="rId4"/>
    <p:sldLayoutId id="2147483857" r:id="rId5"/>
    <p:sldLayoutId id="2147483850" r:id="rId6"/>
    <p:sldLayoutId id="2147483852" r:id="rId7"/>
    <p:sldLayoutId id="2147483853" r:id="rId8"/>
    <p:sldLayoutId id="2147483854" r:id="rId9"/>
    <p:sldLayoutId id="2147483855" r:id="rId10"/>
    <p:sldLayoutId id="2147483858" r:id="rId11"/>
    <p:sldLayoutId id="2147483706" r:id="rId12"/>
    <p:sldLayoutId id="2147483707" r:id="rId13"/>
    <p:sldLayoutId id="2147483859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rgbClr val="002D3C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K:\07-0 Orior Gruppe\Vorlagen\ORIOR Logo_5Star_Excellence in Food_NEU\Logo_Orior5Star_Excellence_cmyk_300dpi.jpg">
            <a:extLst>
              <a:ext uri="{FF2B5EF4-FFF2-40B4-BE49-F238E27FC236}">
                <a16:creationId xmlns:a16="http://schemas.microsoft.com/office/drawing/2014/main" id="{A8F1863A-F74A-455D-B1F9-98E3CD124D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38547"/>
            <a:ext cx="7921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FA7F96E2-74F1-43D0-AD15-4EE638F21F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35150" y="662865"/>
            <a:ext cx="7058025" cy="6078503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marL="357188" indent="-176213"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536575"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370013"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sz="1200" b="1" dirty="0">
              <a:latin typeface="Calibri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BA7B4E4-EFAC-44D3-855B-ED08EDD5F6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412576"/>
            <a:ext cx="1584325" cy="5327615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  <a:ln>
            <a:noFill/>
          </a:ln>
          <a:effectLst/>
        </p:spPr>
        <p:txBody>
          <a:bodyPr lIns="71996" tIns="89994" rIns="71996" bIns="71996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l-NL" sz="1100" b="1" dirty="0">
                <a:latin typeface="Calibri" pitchFamily="34" charset="0"/>
              </a:rPr>
              <a:t>Beschrijving van het project</a:t>
            </a: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nl-NL" sz="1100" b="1" dirty="0">
                <a:solidFill>
                  <a:srgbClr val="000000"/>
                </a:solidFill>
                <a:latin typeface="Calibri" pitchFamily="34" charset="0"/>
              </a:rPr>
              <a:t>Business Case</a:t>
            </a: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nl-NL" sz="1100" b="1" dirty="0">
                <a:latin typeface="Calibri" pitchFamily="34" charset="0"/>
              </a:rPr>
              <a:t>Project Manager</a:t>
            </a: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nl-NL" sz="1100" b="1" dirty="0">
                <a:latin typeface="Calibri" pitchFamily="34" charset="0"/>
              </a:rPr>
              <a:t>Projectsponsor</a:t>
            </a: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nl-NL" sz="1100" b="1" dirty="0">
                <a:latin typeface="Calibri" pitchFamily="34" charset="0"/>
              </a:rPr>
              <a:t>Projectbeheer</a:t>
            </a: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nl-NL" sz="1100" b="1" dirty="0">
                <a:latin typeface="Calibri" pitchFamily="34" charset="0"/>
              </a:rPr>
              <a:t>Begroting (</a:t>
            </a:r>
            <a:r>
              <a:rPr lang="nl-NL" sz="1100" b="1" dirty="0" err="1">
                <a:latin typeface="Calibri" pitchFamily="34" charset="0"/>
              </a:rPr>
              <a:t>kCHF</a:t>
            </a:r>
            <a:r>
              <a:rPr lang="nl-NL" sz="1100" b="1" dirty="0">
                <a:latin typeface="Calibri" pitchFamily="34" charset="0"/>
              </a:rPr>
              <a:t>)</a:t>
            </a: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C26E2A4-C776-45C5-AD73-AE637F53BD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677564"/>
            <a:ext cx="1584325" cy="323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34" tIns="45717" rIns="91434" bIns="45717" anchor="ctr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CH" altLang="de-DE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CD20CBD4-B73B-4B81-AE64-C3F92DA921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37188" y="750589"/>
            <a:ext cx="3384550" cy="2230438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/>
          <a:lstStyle>
            <a:lvl1pPr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tabLst>
                <a:tab pos="266700" algn="l"/>
                <a:tab pos="1706563" algn="l"/>
                <a:tab pos="2513013" algn="l"/>
              </a:tabLst>
              <a:defRPr/>
            </a:pPr>
            <a:r>
              <a:rPr lang="nl-NL" sz="1100" b="1" i="1">
                <a:latin typeface="Calibri" pitchFamily="34" charset="0"/>
              </a:rPr>
              <a:t>Mijlpalen</a:t>
            </a:r>
            <a:r>
              <a:rPr lang="nl-NL" sz="1100" b="1">
                <a:latin typeface="Calibri" pitchFamily="34" charset="0"/>
              </a:rPr>
              <a:t>	</a:t>
            </a:r>
            <a:r>
              <a:rPr lang="nl-NL" sz="1100" u="sng">
                <a:latin typeface="Calibri" pitchFamily="34" charset="0"/>
              </a:rPr>
              <a:t>Plan</a:t>
            </a:r>
            <a:r>
              <a:rPr lang="nl-NL" sz="1100">
                <a:latin typeface="Calibri" pitchFamily="34" charset="0"/>
              </a:rPr>
              <a:t>	</a:t>
            </a:r>
            <a:r>
              <a:rPr lang="nl-NL" sz="1100" u="sng">
                <a:latin typeface="Calibri" pitchFamily="34" charset="0"/>
              </a:rPr>
              <a:t>Projectie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6EE586-2908-4CC6-9B11-D4AEC1CD15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1844377"/>
            <a:ext cx="3449638" cy="1136650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sz="1200" b="1" i="1">
                <a:latin typeface="Calibri" pitchFamily="34" charset="0"/>
              </a:rPr>
              <a:t>Kostenoverzicht </a:t>
            </a:r>
            <a:r>
              <a:rPr lang="nl-NL" sz="1000" i="1">
                <a:latin typeface="Calibri" pitchFamily="34" charset="0"/>
              </a:rPr>
              <a:t>(in 1'000 CHF)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87CD78-CEED-4133-AA97-3C434097A5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750589"/>
            <a:ext cx="3449638" cy="1008063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/>
          <a:lstStyle>
            <a:lvl1pPr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nl-NL" sz="1100" b="1" i="1">
                <a:latin typeface="Calibri" pitchFamily="34" charset="0"/>
              </a:rPr>
              <a:t>Overzicht status </a:t>
            </a:r>
          </a:p>
          <a:p>
            <a:pPr eaLnBrk="1" hangingPunct="1">
              <a:spcBef>
                <a:spcPct val="0"/>
              </a:spcBef>
              <a:spcAft>
                <a:spcPts val="900"/>
              </a:spcAft>
              <a:buFontTx/>
              <a:buNone/>
              <a:tabLst>
                <a:tab pos="265113" algn="ctr"/>
                <a:tab pos="1438275" algn="ctr"/>
                <a:tab pos="2514600" algn="ctr"/>
                <a:tab pos="4302125" algn="l"/>
              </a:tabLst>
              <a:defRPr/>
            </a:pPr>
            <a:r>
              <a:rPr lang="nl-NL" sz="1100">
                <a:latin typeface="Calibri" pitchFamily="34" charset="0"/>
              </a:rPr>
              <a:t>	Kosten Tijdschema Risico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B1F1BF-7F03-4DDC-B4BA-E6AD945B0D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3054052"/>
            <a:ext cx="6913563" cy="1895064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nl-NL" sz="1100" b="1" i="1">
                <a:latin typeface="Calibri" pitchFamily="34" charset="0"/>
              </a:rPr>
              <a:t>Verwezenlijkingen, vooruitgang en volgende stappen</a:t>
            </a:r>
          </a:p>
          <a:p>
            <a:pPr eaLnBrk="1" hangingPunct="1"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nl-NL" sz="1100" b="1">
                <a:latin typeface="Calibri" pitchFamily="34" charset="0"/>
              </a:rPr>
              <a:t>		</a:t>
            </a:r>
          </a:p>
          <a:p>
            <a:pPr eaLnBrk="1" hangingPunct="1">
              <a:defRPr/>
            </a:pPr>
            <a:endParaRPr lang="de-CH" altLang="de-DE" dirty="0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14AECDC9-8073-4EF2-864D-9D43C88711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052214"/>
            <a:ext cx="1584325" cy="325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34" tIns="45717" rIns="91434" bIns="45717" anchor="ctr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CH" altLang="de-DE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A0186103-E9C4-4497-AB8C-C5DC87F738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37188" y="5019947"/>
            <a:ext cx="3384550" cy="1649413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tabLst>
                <a:tab pos="266700" algn="l"/>
                <a:tab pos="2065338" algn="l"/>
                <a:tab pos="2955925" algn="l"/>
              </a:tabLst>
              <a:defRPr/>
            </a:pPr>
            <a:r>
              <a:rPr lang="nl-NL" sz="1100" b="1" i="1">
                <a:latin typeface="Calibri" pitchFamily="34" charset="0"/>
              </a:rPr>
              <a:t>Risicofactoren</a:t>
            </a: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20A66F3F-C841-4483-8AEA-0A4621DF39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5019947"/>
            <a:ext cx="3449638" cy="1649413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nl-NL" sz="1100" b="1" i="1">
                <a:latin typeface="+mj-lt"/>
              </a:rPr>
              <a:t>Problemen en noodzakelijke beslissingen</a:t>
            </a:r>
          </a:p>
          <a:p>
            <a:pPr eaLnBrk="1" hangingPunct="1"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nl-NL" sz="1100" b="1">
                <a:latin typeface="+mj-lt"/>
              </a:rPr>
              <a:t>		</a:t>
            </a:r>
          </a:p>
          <a:p>
            <a:pPr eaLnBrk="1" hangingPunct="1">
              <a:defRPr/>
            </a:pPr>
            <a:endParaRPr lang="de-CH" altLang="de-DE" sz="1100" dirty="0">
              <a:latin typeface="+mj-lt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E3AA448-61D0-440B-A54D-5DAD2017BDE5}"/>
              </a:ext>
            </a:extLst>
          </p:cNvPr>
          <p:cNvSpPr txBox="1">
            <a:spLocks/>
          </p:cNvSpPr>
          <p:nvPr userDrawn="1"/>
        </p:nvSpPr>
        <p:spPr>
          <a:xfrm>
            <a:off x="1908175" y="2060277"/>
            <a:ext cx="3527425" cy="287337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541338" algn="l"/>
                <a:tab pos="1255713" algn="l"/>
                <a:tab pos="1971675" algn="l"/>
                <a:tab pos="2687638" algn="l"/>
                <a:tab pos="4127500" algn="l"/>
              </a:tabLst>
              <a:defRPr sz="1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tabLst>
                <a:tab pos="627063" algn="l"/>
                <a:tab pos="1255713" algn="l"/>
                <a:tab pos="1881188" algn="l"/>
                <a:tab pos="2603500" algn="l"/>
                <a:tab pos="4127500" algn="l"/>
              </a:tabLst>
              <a:defRPr/>
            </a:pPr>
            <a:r>
              <a:rPr lang="nl-NL"/>
              <a:t>	Goedgekeurd Raming Vastgelegd Uitgegeven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75F9F9E3-29B0-441D-8480-3F73A573BE42}"/>
              </a:ext>
            </a:extLst>
          </p:cNvPr>
          <p:cNvSpPr txBox="1">
            <a:spLocks/>
          </p:cNvSpPr>
          <p:nvPr userDrawn="1"/>
        </p:nvSpPr>
        <p:spPr>
          <a:xfrm>
            <a:off x="1908175" y="2276177"/>
            <a:ext cx="576263" cy="6477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541338" algn="l"/>
                <a:tab pos="1255713" algn="l"/>
                <a:tab pos="1971675" algn="l"/>
                <a:tab pos="2687638" algn="l"/>
                <a:tab pos="4127500" algn="l"/>
              </a:tabLst>
              <a:defRPr sz="1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nl-NL" sz="900"/>
              <a:t>Capex</a:t>
            </a:r>
          </a:p>
          <a:p>
            <a:pPr eaLnBrk="1" hangingPunct="1">
              <a:defRPr/>
            </a:pPr>
            <a:r>
              <a:rPr lang="nl-NL" sz="900"/>
              <a:t>Opex</a:t>
            </a:r>
          </a:p>
          <a:p>
            <a:pPr eaLnBrk="1" hangingPunct="1">
              <a:defRPr/>
            </a:pPr>
            <a:r>
              <a:rPr lang="nl-NL" sz="900"/>
              <a:t>Totaal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06823CD4-665B-441C-82BC-7FD76CFCEC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88640"/>
            <a:ext cx="1584325" cy="4111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34" tIns="45717" rIns="91434" bIns="45717" anchor="ctr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sz="1600" b="1">
                <a:solidFill>
                  <a:srgbClr val="002060"/>
                </a:solidFill>
                <a:latin typeface="Calibri" pitchFamily="34" charset="0"/>
              </a:rPr>
              <a:t>Project Cockpit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4C068C7-9294-43D7-BC61-B43BD0BE3D2C}"/>
              </a:ext>
            </a:extLst>
          </p:cNvPr>
          <p:cNvSpPr txBox="1"/>
          <p:nvPr userDrawn="1"/>
        </p:nvSpPr>
        <p:spPr>
          <a:xfrm>
            <a:off x="251520" y="6608972"/>
            <a:ext cx="1057275" cy="12311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nl-NL" sz="800" b="1">
                <a:latin typeface="Avenir LT Std 35 Light" panose="020B0402020203020204" pitchFamily="34" charset="0"/>
              </a:rPr>
              <a:t>Pagina </a:t>
            </a:r>
            <a:fld id="{8393C344-A568-4347-AC9D-4B47007FC1E3}" type="slidenum">
              <a:rPr lang="de-CH" altLang="de-DE" sz="800" b="1" smtClean="0">
                <a:latin typeface="Avenir LT Std 35 Light" panose="020B0402020203020204" pitchFamily="34" charset="0"/>
              </a:rPr>
              <a:pPr eaLnBrk="1" hangingPunct="1">
                <a:defRPr/>
              </a:pPr>
              <a:t>‹Nr.›</a:t>
            </a:fld>
            <a:endParaRPr lang="de-CH" altLang="de-DE" sz="800" b="1">
              <a:latin typeface="Avenir LT Std 35 Light" panose="020B0402020203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B9F3466-6AD0-4960-806C-FF05B9B7D95B}"/>
              </a:ext>
            </a:extLst>
          </p:cNvPr>
          <p:cNvSpPr/>
          <p:nvPr userDrawn="1"/>
        </p:nvSpPr>
        <p:spPr>
          <a:xfrm>
            <a:off x="2051720" y="1196752"/>
            <a:ext cx="432718" cy="432048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800">
                <a:solidFill>
                  <a:schemeClr val="tx1"/>
                </a:solidFill>
              </a:rPr>
              <a:t>groen </a:t>
            </a:r>
          </a:p>
          <a:p>
            <a:pPr algn="ctr"/>
            <a:r>
              <a:rPr lang="nl-NL" sz="800">
                <a:solidFill>
                  <a:schemeClr val="tx1"/>
                </a:solidFill>
              </a:rPr>
              <a:t>oranje</a:t>
            </a:r>
          </a:p>
          <a:p>
            <a:pPr algn="ctr"/>
            <a:r>
              <a:rPr lang="nl-NL" sz="800">
                <a:solidFill>
                  <a:schemeClr val="tx1"/>
                </a:solidFill>
              </a:rPr>
              <a:t>rood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591EBA6-768D-4881-B770-C7FD10804914}"/>
              </a:ext>
            </a:extLst>
          </p:cNvPr>
          <p:cNvSpPr/>
          <p:nvPr userDrawn="1"/>
        </p:nvSpPr>
        <p:spPr>
          <a:xfrm>
            <a:off x="3239169" y="1202716"/>
            <a:ext cx="432718" cy="432048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800">
                <a:solidFill>
                  <a:schemeClr val="tx1"/>
                </a:solidFill>
              </a:rPr>
              <a:t>groen </a:t>
            </a:r>
          </a:p>
          <a:p>
            <a:pPr algn="ctr"/>
            <a:r>
              <a:rPr lang="nl-NL" sz="800">
                <a:solidFill>
                  <a:schemeClr val="tx1"/>
                </a:solidFill>
              </a:rPr>
              <a:t>oranje</a:t>
            </a:r>
          </a:p>
          <a:p>
            <a:pPr algn="ctr"/>
            <a:r>
              <a:rPr lang="nl-NL" sz="800">
                <a:solidFill>
                  <a:schemeClr val="tx1"/>
                </a:solidFill>
              </a:rPr>
              <a:t>rood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A3BDC94-1752-4B6E-8403-C9B24120DE7D}"/>
              </a:ext>
            </a:extLst>
          </p:cNvPr>
          <p:cNvSpPr/>
          <p:nvPr userDrawn="1"/>
        </p:nvSpPr>
        <p:spPr>
          <a:xfrm>
            <a:off x="4308786" y="1196752"/>
            <a:ext cx="432718" cy="432048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800">
                <a:solidFill>
                  <a:schemeClr val="tx1"/>
                </a:solidFill>
              </a:rPr>
              <a:t>groen </a:t>
            </a:r>
          </a:p>
          <a:p>
            <a:pPr algn="ctr"/>
            <a:r>
              <a:rPr lang="nl-NL" sz="800">
                <a:solidFill>
                  <a:schemeClr val="tx1"/>
                </a:solidFill>
              </a:rPr>
              <a:t>oranje</a:t>
            </a:r>
          </a:p>
          <a:p>
            <a:pPr algn="ctr"/>
            <a:r>
              <a:rPr lang="nl-NL" sz="800">
                <a:solidFill>
                  <a:schemeClr val="tx1"/>
                </a:solidFill>
              </a:rPr>
              <a:t>rood</a:t>
            </a:r>
          </a:p>
        </p:txBody>
      </p:sp>
    </p:spTree>
    <p:extLst>
      <p:ext uri="{BB962C8B-B14F-4D97-AF65-F5344CB8AC3E}">
        <p14:creationId xmlns:p14="http://schemas.microsoft.com/office/powerpoint/2010/main" val="364667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75E9137-B953-49E5-8B03-5ED0C3331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" r="735" b="1803"/>
          <a:stretch/>
        </p:blipFill>
        <p:spPr>
          <a:xfrm rot="5400000">
            <a:off x="1142995" y="-1143001"/>
            <a:ext cx="6858001" cy="9144001"/>
          </a:xfrm>
          <a:prstGeom prst="rect">
            <a:avLst/>
          </a:prstGeom>
        </p:spPr>
      </p:pic>
      <p:sp>
        <p:nvSpPr>
          <p:cNvPr id="3" name="Textfeld 11"/>
          <p:cNvSpPr txBox="1"/>
          <p:nvPr/>
        </p:nvSpPr>
        <p:spPr>
          <a:xfrm>
            <a:off x="961275" y="5672931"/>
            <a:ext cx="8081555" cy="11028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>
                <a:solidFill>
                  <a:schemeClr val="tx1">
                    <a:lumMod val="65000"/>
                    <a:lumOff val="3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Stuurcomité projectnaam</a:t>
            </a:r>
            <a:b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  <a:latin typeface="Avenir LT Std 55 Roman" pitchFamily="34" charset="0"/>
                <a:ea typeface="Roboto Medium" panose="02000000000000000000" pitchFamily="2" charset="0"/>
              </a:rPr>
            </a:b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  <a:latin typeface="Avenir LT Std 55 Roman" pitchFamily="34" charset="0"/>
                <a:ea typeface="Roboto Medium" panose="02000000000000000000" pitchFamily="2" charset="0"/>
              </a:rPr>
              <a:t>Naam </a:t>
            </a:r>
            <a:r>
              <a:rPr lang="nl-NL" sz="140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projectleider</a:t>
            </a:r>
          </a:p>
          <a:p>
            <a:pPr algn="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Datum</a:t>
            </a:r>
          </a:p>
        </p:txBody>
      </p:sp>
      <p:cxnSp>
        <p:nvCxnSpPr>
          <p:cNvPr id="8" name="Gerade Verbindung 7"/>
          <p:cNvCxnSpPr>
            <a:cxnSpLocks/>
          </p:cNvCxnSpPr>
          <p:nvPr/>
        </p:nvCxnSpPr>
        <p:spPr>
          <a:xfrm>
            <a:off x="1205111" y="6086490"/>
            <a:ext cx="7843217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DD0099DA-B919-4F5B-A70E-23800B65CD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92" t="10" r="5850" b="-10"/>
          <a:stretch/>
        </p:blipFill>
        <p:spPr>
          <a:xfrm>
            <a:off x="4351942" y="1817923"/>
            <a:ext cx="2633078" cy="36639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E029716-B588-4140-9958-81586082B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4306" y="3045059"/>
            <a:ext cx="2129694" cy="1206802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65F65A2-068F-472E-AE9A-CCF0EA6A4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06" y="1815152"/>
            <a:ext cx="2129694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033B805-3AB2-455A-9190-ED54A841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22" y="4272334"/>
            <a:ext cx="2128478" cy="11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B20C7D52-6D4B-4D73-86D8-0B7C831E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334"/>
            <a:ext cx="2149522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8A6BD5E-81CC-4052-B03D-75114CF0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5059"/>
            <a:ext cx="2149522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D7B27061-C200-439A-8EB8-2D60173A0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08" y="4272334"/>
            <a:ext cx="2143848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4CF8C6B-12BC-4271-BD79-7106721D78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817784"/>
            <a:ext cx="2149522" cy="120680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5CDEE44-BF07-41E8-9096-0482E6E88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8808" y="1817923"/>
            <a:ext cx="2143848" cy="1206802"/>
          </a:xfrm>
          <a:prstGeom prst="rect">
            <a:avLst/>
          </a:prstGeom>
        </p:spPr>
      </p:pic>
      <p:pic>
        <p:nvPicPr>
          <p:cNvPr id="25" name="Picture 2" descr="K:\07-0 Orior Gruppe\Fotos &amp; Logos\Logos\ORIOR Logo_5Star_Excellence in Food_NEU\Logo_Orior5Star_Excellence_rgb_300dpi.png">
            <a:extLst>
              <a:ext uri="{FF2B5EF4-FFF2-40B4-BE49-F238E27FC236}">
                <a16:creationId xmlns:a16="http://schemas.microsoft.com/office/drawing/2014/main" id="{AF525D8B-9A9E-469E-BD94-DD8320C4D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84" y="3393145"/>
            <a:ext cx="1800696" cy="5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:\07-0 Orior Gruppe\Fotos &amp; Logos\Logos\ORIOR Logo_5Star_Excellence in Food_NEU\Logo_Orior5Star_Excellence_rgb_300dpi.png">
            <a:extLst>
              <a:ext uri="{FF2B5EF4-FFF2-40B4-BE49-F238E27FC236}">
                <a16:creationId xmlns:a16="http://schemas.microsoft.com/office/drawing/2014/main" id="{C9D10069-D51E-4440-B1C3-4DCAB6FB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02" y="543018"/>
            <a:ext cx="1800696" cy="5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20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973B41-ADF1-4683-ABCA-838F5EC163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2F355D-DE6B-4380-A057-8E8E4B036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374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978F2D-BE62-4D1F-81E6-514FA9269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1753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63554D5-8128-453D-82D1-26DB18C57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F1247D-A288-48DA-A69D-F6D1594260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7183A7-7A46-4FDE-92EA-E9061F2653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591E8-B062-4F62-ACCE-111BD53F2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406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782" y="-1"/>
            <a:ext cx="9144967" cy="6659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AACF24-38DB-42ED-AA95-F05A24137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2" t="15982" r="8463" b="11590"/>
          <a:stretch/>
        </p:blipFill>
        <p:spPr>
          <a:xfrm>
            <a:off x="3116198" y="-2"/>
            <a:ext cx="2915999" cy="1548000"/>
          </a:xfrm>
          <a:prstGeom prst="rect">
            <a:avLst/>
          </a:prstGeom>
        </p:spPr>
      </p:pic>
      <p:pic>
        <p:nvPicPr>
          <p:cNvPr id="15" name="Picture 3" descr="K:\07-0 Orior Gruppe\Corporate Communication &amp; IR\Investor Relations\Reporting\HY2019\Daten ns publish\ORI_Halbjahresbericht 2019_de Ordner\Links\18_Fredag-Burger_CMYK.jpg">
            <a:extLst>
              <a:ext uri="{FF2B5EF4-FFF2-40B4-BE49-F238E27FC236}">
                <a16:creationId xmlns:a16="http://schemas.microsoft.com/office/drawing/2014/main" id="{179E43BC-FF38-478C-A595-4CD639126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21116" r="17361" b="25300"/>
          <a:stretch/>
        </p:blipFill>
        <p:spPr bwMode="auto">
          <a:xfrm>
            <a:off x="6224410" y="1703275"/>
            <a:ext cx="2915997" cy="16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5" t="26878" r="542" b="5630"/>
          <a:stretch/>
        </p:blipFill>
        <p:spPr bwMode="auto">
          <a:xfrm>
            <a:off x="3107518" y="3500438"/>
            <a:ext cx="2924680" cy="16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t="7557" r="8849" b="18921"/>
          <a:stretch/>
        </p:blipFill>
        <p:spPr bwMode="auto">
          <a:xfrm>
            <a:off x="-782" y="5291046"/>
            <a:ext cx="2916781" cy="15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K:\07-0 Orior Gruppe\Vorlagen\ORIOR Logo_5Star_Excellence in Food_NEU\Logo_Orior5Star_Excellence_cmyk_300dp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328" y="2153170"/>
            <a:ext cx="2630036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 b="9272"/>
          <a:stretch/>
        </p:blipFill>
        <p:spPr bwMode="auto">
          <a:xfrm>
            <a:off x="3087134" y="5291046"/>
            <a:ext cx="2920601" cy="15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5" r="32610" b="10401"/>
          <a:stretch/>
        </p:blipFill>
        <p:spPr bwMode="auto">
          <a:xfrm>
            <a:off x="2" y="1703275"/>
            <a:ext cx="2915997" cy="161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11887" r="3504" b="2726"/>
          <a:stretch/>
        </p:blipFill>
        <p:spPr bwMode="auto">
          <a:xfrm>
            <a:off x="6224411" y="0"/>
            <a:ext cx="2919773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9" t="23536" r="1844" b="9512"/>
          <a:stretch/>
        </p:blipFill>
        <p:spPr bwMode="auto">
          <a:xfrm>
            <a:off x="6224411" y="5291046"/>
            <a:ext cx="2919773" cy="15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" b="7256"/>
          <a:stretch/>
        </p:blipFill>
        <p:spPr bwMode="auto">
          <a:xfrm>
            <a:off x="6224412" y="3500438"/>
            <a:ext cx="2916781" cy="16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t="10222" b="10509"/>
          <a:stretch/>
        </p:blipFill>
        <p:spPr bwMode="auto">
          <a:xfrm>
            <a:off x="0" y="3500438"/>
            <a:ext cx="2915999" cy="16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" r="8308" b="15951"/>
          <a:stretch/>
        </p:blipFill>
        <p:spPr bwMode="auto">
          <a:xfrm>
            <a:off x="-27319" y="-6125"/>
            <a:ext cx="2943318" cy="15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85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87338" y="685624"/>
            <a:ext cx="8639175" cy="360362"/>
          </a:xfrm>
        </p:spPr>
        <p:txBody>
          <a:bodyPr/>
          <a:lstStyle/>
          <a:p>
            <a:r>
              <a:rPr lang="nl-NL"/>
              <a:t>Bouwstenen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004D04-E0B9-4876-9AFF-626C7AAB2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8" t="6017" r="31472" b="9745"/>
          <a:stretch/>
        </p:blipFill>
        <p:spPr>
          <a:xfrm>
            <a:off x="611560" y="1268760"/>
            <a:ext cx="504056" cy="10081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5CD3F78-E8BE-4D3C-9A84-D0C6D92A3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89" t="4351" r="32820" b="12995"/>
          <a:stretch/>
        </p:blipFill>
        <p:spPr>
          <a:xfrm>
            <a:off x="1084619" y="1246643"/>
            <a:ext cx="477527" cy="10081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DDC36F-6FCA-42B9-850D-757B58BDA4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07" t="5719" r="33943" b="14156"/>
          <a:stretch/>
        </p:blipFill>
        <p:spPr>
          <a:xfrm>
            <a:off x="1591958" y="1268760"/>
            <a:ext cx="512136" cy="985995"/>
          </a:xfrm>
          <a:prstGeom prst="rect">
            <a:avLst/>
          </a:prstGeom>
        </p:spPr>
      </p:pic>
      <p:pic>
        <p:nvPicPr>
          <p:cNvPr id="6" name="Picture 2" descr="Quellbild anzeigen">
            <a:extLst>
              <a:ext uri="{FF2B5EF4-FFF2-40B4-BE49-F238E27FC236}">
                <a16:creationId xmlns:a16="http://schemas.microsoft.com/office/drawing/2014/main" id="{95FE0F82-1822-4095-AFE6-78E4B3091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2438636"/>
            <a:ext cx="880492" cy="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uellbild anzeigen">
            <a:extLst>
              <a:ext uri="{FF2B5EF4-FFF2-40B4-BE49-F238E27FC236}">
                <a16:creationId xmlns:a16="http://schemas.microsoft.com/office/drawing/2014/main" id="{3A0FB4FF-4277-4268-BAEC-6BF180C8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3538873"/>
            <a:ext cx="692696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F8F5CB-C2AA-4A78-9FCC-80E221D93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340" y="4336117"/>
            <a:ext cx="754897" cy="7548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0CDA71C-9A36-484E-9BA5-29CB207D165D}"/>
              </a:ext>
            </a:extLst>
          </p:cNvPr>
          <p:cNvSpPr/>
          <p:nvPr/>
        </p:nvSpPr>
        <p:spPr>
          <a:xfrm>
            <a:off x="2555776" y="26942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  <a:tabLst>
                <a:tab pos="7177088" algn="l"/>
              </a:tabLst>
            </a:pPr>
            <a:r>
              <a:rPr lang="nl-NL" i="1"/>
              <a:t>in uitvoering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0FFC78E-AC54-47A2-A22B-1613F0A70599}"/>
              </a:ext>
            </a:extLst>
          </p:cNvPr>
          <p:cNvSpPr/>
          <p:nvPr/>
        </p:nvSpPr>
        <p:spPr>
          <a:xfrm>
            <a:off x="2555776" y="370055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  <a:tabLst>
                <a:tab pos="7177088" algn="l"/>
              </a:tabLst>
            </a:pPr>
            <a:r>
              <a:rPr lang="nl-NL" i="1"/>
              <a:t>Gedaan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B1B2279-B813-4525-B5E0-245D6D0C7D96}"/>
              </a:ext>
            </a:extLst>
          </p:cNvPr>
          <p:cNvSpPr/>
          <p:nvPr/>
        </p:nvSpPr>
        <p:spPr>
          <a:xfrm>
            <a:off x="2555776" y="45288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  <a:tabLst>
                <a:tab pos="7177088" algn="l"/>
              </a:tabLst>
            </a:pPr>
            <a:r>
              <a:rPr lang="nl-NL" i="1"/>
              <a:t>te laat</a:t>
            </a:r>
          </a:p>
        </p:txBody>
      </p:sp>
    </p:spTree>
    <p:extLst>
      <p:ext uri="{BB962C8B-B14F-4D97-AF65-F5344CB8AC3E}">
        <p14:creationId xmlns:p14="http://schemas.microsoft.com/office/powerpoint/2010/main" val="344665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7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8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F53CFA3-046D-424C-82E9-F67CD77F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F0D4C5-3D73-4DC8-85C7-65EC73B0DC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116FD0-0008-45C4-8B47-ABA52EC17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90F942-594B-44CB-8B13-4EDDC05E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4C1A132-8374-4307-93E8-8C43990B6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A420334-9569-407B-953C-4FC16BD752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015020-110A-43AC-939B-AAD0637DD9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0C12859-D490-4CAB-80D3-59A47B24FE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45AEDF1-8086-4AA6-ABB2-8A6D56CF60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47DED01-EF82-400D-A8E5-155E72EFA9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B408418-C54B-4DD1-8DCE-A04338155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42F9FBD-002B-4C82-AC0D-A75C5C490B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8FAF4C1-3FE4-478E-944C-943A476EB7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6511948-7C16-4FF4-8639-DFF8FFA3B8A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3E6942B-0A2C-4964-919B-0B64D4547A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DA689294-8E88-498B-9C6B-20E08DB6A8D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5172C1-131E-4BBD-A264-3BE26904D5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38829A3-9EFA-4944-9618-BECF12B1FE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BB905F8-C161-4441-8A63-B021B20A721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D875516-F26D-4F2F-A798-3B650742DFD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4644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7328B5-27EA-42EE-B84F-FDACBB3E08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Voltooid in afwachting van</a:t>
            </a:r>
          </a:p>
          <a:p>
            <a:r>
              <a:rPr lang="nl-NL"/>
              <a:t>Oplossing / volgende stap - klaar</a:t>
            </a:r>
          </a:p>
          <a:p>
            <a:endParaRPr lang="de-CH" dirty="0"/>
          </a:p>
          <a:p>
            <a:endParaRPr lang="de-CH" dirty="0"/>
          </a:p>
          <a:p>
            <a:r>
              <a:rPr lang="nl-NL"/>
              <a:t>Lopende werkzaamheden</a:t>
            </a:r>
          </a:p>
          <a:p>
            <a:r>
              <a:rPr lang="nl-NL"/>
              <a:t>Volgende stap, verantwoordelijkheid, tijdstip</a:t>
            </a:r>
          </a:p>
          <a:p>
            <a:endParaRPr lang="de-CH" dirty="0"/>
          </a:p>
          <a:p>
            <a:r>
              <a:rPr lang="nl-NL"/>
              <a:t>Hangend probleem</a:t>
            </a:r>
          </a:p>
          <a:p>
            <a:r>
              <a:rPr lang="nl-NL"/>
              <a:t>Escalatie</a:t>
            </a:r>
          </a:p>
        </p:txBody>
      </p:sp>
      <p:pic>
        <p:nvPicPr>
          <p:cNvPr id="5" name="Picture 2" descr="Quellbild anzeigen">
            <a:extLst>
              <a:ext uri="{FF2B5EF4-FFF2-40B4-BE49-F238E27FC236}">
                <a16:creationId xmlns:a16="http://schemas.microsoft.com/office/drawing/2014/main" id="{926A2D2F-DF56-4C70-9FB1-80E4324E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016079"/>
            <a:ext cx="880492" cy="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Quellbild anzeigen">
            <a:extLst>
              <a:ext uri="{FF2B5EF4-FFF2-40B4-BE49-F238E27FC236}">
                <a16:creationId xmlns:a16="http://schemas.microsoft.com/office/drawing/2014/main" id="{AB793FD6-A600-4B8A-B46B-ED85D0680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857435"/>
            <a:ext cx="692696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C8CD307-AF38-4661-9B8A-FD160B9D5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4147366"/>
            <a:ext cx="754897" cy="7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ECF5012-6BDA-4CF1-BC96-B82E621A71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5C240B-0218-4222-8110-9D8B5A3194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514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EAD35AC-5069-49A4-9F26-AF422B9FC89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272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FAAB7A-8DC2-4C1C-AD20-9EA33D5F8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9831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7D9FDA7-2AC9-453A-80D0-E5850393036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2413" y="1457325"/>
            <a:ext cx="8639176" cy="4837149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672722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Steuerungsausschuss">
  <a:themeElements>
    <a:clrScheme name="ORIOR">
      <a:dk1>
        <a:sysClr val="windowText" lastClr="000000"/>
      </a:dk1>
      <a:lt1>
        <a:sysClr val="window" lastClr="FFFFFF"/>
      </a:lt1>
      <a:dk2>
        <a:srgbClr val="002D3C"/>
      </a:dk2>
      <a:lt2>
        <a:srgbClr val="DBE7EB"/>
      </a:lt2>
      <a:accent1>
        <a:srgbClr val="002D3C"/>
      </a:accent1>
      <a:accent2>
        <a:srgbClr val="DBE7EB"/>
      </a:accent2>
      <a:accent3>
        <a:srgbClr val="F9B11E"/>
      </a:accent3>
      <a:accent4>
        <a:srgbClr val="FEE0B1"/>
      </a:accent4>
      <a:accent5>
        <a:srgbClr val="AD0F0B"/>
      </a:accent5>
      <a:accent6>
        <a:srgbClr val="DDA18B"/>
      </a:accent6>
      <a:hlink>
        <a:srgbClr val="166E23"/>
      </a:hlink>
      <a:folHlink>
        <a:srgbClr val="A6BD99"/>
      </a:folHlink>
    </a:clrScheme>
    <a:fontScheme name="ORIOR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OR-yyyymmdd - Projekt Management - Standard Steering Team V1-0.potx" id="{E7F27D8D-4CCA-4CC5-9430-F83524D61CC3}" vid="{426A0A65-99C7-4AB8-8828-CA1CBDEC7088}"/>
    </a:ext>
  </a:extLst>
</a:theme>
</file>

<file path=ppt/theme/theme2.xml><?xml version="1.0" encoding="utf-8"?>
<a:theme xmlns:a="http://schemas.openxmlformats.org/drawingml/2006/main" name="Projekt Status Berich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yyyymm - Cockpit Chart Capex - Template mit Bsp (002).ppt  -  Schreibgeschützt  -  Kompatibilitätsmodus" id="{DF9E579B-F4BA-4EBC-BAC9-D004EA3B2544}" vid="{376F7FA9-1BCC-4317-946A-FA304D58196C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ORIOR-yyyymmdd-Statusbericht-PM-Standard-Steering-Team-V1-0</Template>
  <TotalTime>0</TotalTime>
  <Words>36</Words>
  <Application>Microsoft Office PowerPoint</Application>
  <PresentationFormat>Bildschirmpräsentation (4:3)</PresentationFormat>
  <Paragraphs>18</Paragraphs>
  <Slides>14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6" baseType="lpstr">
      <vt:lpstr>Arial</vt:lpstr>
      <vt:lpstr>Avenir LT Std 35 Light</vt:lpstr>
      <vt:lpstr>Avenir LT Std 45 Book</vt:lpstr>
      <vt:lpstr>Avenir LT Std 55 Roman</vt:lpstr>
      <vt:lpstr>Avenir LT Std 65 Medium</vt:lpstr>
      <vt:lpstr>Calibri</vt:lpstr>
      <vt:lpstr>Georgia</vt:lpstr>
      <vt:lpstr>Roboto Light</vt:lpstr>
      <vt:lpstr>Roboto Medium</vt:lpstr>
      <vt:lpstr>Wingdings</vt:lpstr>
      <vt:lpstr>Projekt Steuerungsausschuss</vt:lpstr>
      <vt:lpstr>Projekt Status Bericht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Bouwstenen</vt:lpstr>
    </vt:vector>
  </TitlesOfParts>
  <Company>adcom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Graf Stefan</dc:creator>
  <cp:lastModifiedBy>Graf Stefan</cp:lastModifiedBy>
  <cp:revision>5</cp:revision>
  <cp:lastPrinted>2022-03-24T15:47:02Z</cp:lastPrinted>
  <dcterms:created xsi:type="dcterms:W3CDTF">2022-03-24T15:41:16Z</dcterms:created>
  <dcterms:modified xsi:type="dcterms:W3CDTF">2022-05-10T05:02:58Z</dcterms:modified>
</cp:coreProperties>
</file>