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861" r:id="rId2"/>
  </p:sldMasterIdLst>
  <p:notesMasterIdLst>
    <p:notesMasterId r:id="rId17"/>
  </p:notesMasterIdLst>
  <p:handoutMasterIdLst>
    <p:handoutMasterId r:id="rId18"/>
  </p:handoutMasterIdLst>
  <p:sldIdLst>
    <p:sldId id="1086" r:id="rId3"/>
    <p:sldId id="1087" r:id="rId4"/>
    <p:sldId id="1088" r:id="rId5"/>
    <p:sldId id="1102" r:id="rId6"/>
    <p:sldId id="1090" r:id="rId7"/>
    <p:sldId id="1099" r:id="rId8"/>
    <p:sldId id="1093" r:id="rId9"/>
    <p:sldId id="1092" r:id="rId10"/>
    <p:sldId id="1100" r:id="rId11"/>
    <p:sldId id="1095" r:id="rId12"/>
    <p:sldId id="1096" r:id="rId13"/>
    <p:sldId id="1101" r:id="rId14"/>
    <p:sldId id="259" r:id="rId15"/>
    <p:sldId id="440" r:id="rId16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orient="horz" pos="414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339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5602" userDrawn="1">
          <p15:clr>
            <a:srgbClr val="A4A3A4"/>
          </p15:clr>
        </p15:guide>
        <p15:guide id="10" pos="46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7BB"/>
    <a:srgbClr val="FFFF00"/>
    <a:srgbClr val="CCECFF"/>
    <a:srgbClr val="99CCFF"/>
    <a:srgbClr val="000000"/>
    <a:srgbClr val="FFCC66"/>
    <a:srgbClr val="F9B11E"/>
    <a:srgbClr val="00984A"/>
    <a:srgbClr val="BACD32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A3658E-5CD8-4DFE-928A-D1824104FEB8}" v="973" dt="2022-03-28T17:23:02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86410" autoAdjust="0"/>
  </p:normalViewPr>
  <p:slideViewPr>
    <p:cSldViewPr snapToGrid="0">
      <p:cViewPr varScale="1">
        <p:scale>
          <a:sx n="110" d="100"/>
          <a:sy n="110" d="100"/>
        </p:scale>
        <p:origin x="954" y="102"/>
      </p:cViewPr>
      <p:guideLst>
        <p:guide orient="horz" pos="2319"/>
        <p:guide orient="horz" pos="4088"/>
        <p:guide orient="horz" pos="414"/>
        <p:guide orient="horz" pos="686"/>
        <p:guide orient="horz" pos="3339"/>
        <p:guide orient="horz" pos="3997"/>
        <p:guide pos="2880"/>
        <p:guide pos="181"/>
        <p:guide pos="5602"/>
        <p:guide pos="46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5250" y="6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15"/>
            <a:ext cx="2946400" cy="496968"/>
          </a:xfrm>
          <a:prstGeom prst="rect">
            <a:avLst/>
          </a:prstGeom>
        </p:spPr>
        <p:txBody>
          <a:bodyPr vert="horz" lIns="91159" tIns="45580" rIns="91159" bIns="455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703" y="15"/>
            <a:ext cx="2946400" cy="496968"/>
          </a:xfrm>
          <a:prstGeom prst="rect">
            <a:avLst/>
          </a:prstGeom>
        </p:spPr>
        <p:txBody>
          <a:bodyPr vert="horz" lIns="91159" tIns="45580" rIns="91159" bIns="455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C01E0F-554B-4818-8775-79F715CFA33B}" type="datetimeFigureOut">
              <a:rPr lang="de-CH"/>
              <a:pPr>
                <a:defRPr/>
              </a:pPr>
              <a:t>13.05.2022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429697"/>
            <a:ext cx="2946400" cy="496967"/>
          </a:xfrm>
          <a:prstGeom prst="rect">
            <a:avLst/>
          </a:prstGeom>
        </p:spPr>
        <p:txBody>
          <a:bodyPr vert="horz" lIns="91159" tIns="45580" rIns="91159" bIns="455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703" y="9429697"/>
            <a:ext cx="2946400" cy="496967"/>
          </a:xfrm>
          <a:prstGeom prst="rect">
            <a:avLst/>
          </a:prstGeom>
        </p:spPr>
        <p:txBody>
          <a:bodyPr vert="horz" lIns="91159" tIns="45580" rIns="91159" bIns="455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0B425F-DACC-4B68-83E5-22CAE526D9F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2776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5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703" y="15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53DAB2-AB15-45BE-9747-A20CB634CF9B}" type="datetimeFigureOut">
              <a:rPr lang="de-CH"/>
              <a:pPr>
                <a:defRPr/>
              </a:pPr>
              <a:t>13.05.2022</a:t>
            </a:fld>
            <a:endParaRPr lang="de-CH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1363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80" y="4715667"/>
            <a:ext cx="5438773" cy="446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ch" noProof="0"/>
              <a:t>Fare clic per modificare gli stili del testo</a:t>
            </a:r>
          </a:p>
          <a:p>
            <a:pPr lvl="1"/>
            <a:r>
              <a:rPr lang="it-ch" noProof="0"/>
              <a:t>Secondo livello</a:t>
            </a:r>
          </a:p>
          <a:p>
            <a:pPr lvl="2"/>
            <a:r>
              <a:rPr lang="it-ch" noProof="0"/>
              <a:t>Terzo livello</a:t>
            </a:r>
          </a:p>
          <a:p>
            <a:pPr lvl="3"/>
            <a:r>
              <a:rPr lang="it-ch" noProof="0"/>
              <a:t>Quarto livello</a:t>
            </a:r>
          </a:p>
          <a:p>
            <a:pPr lvl="4"/>
            <a:r>
              <a:rPr lang="it-ch" noProof="0"/>
              <a:t>Quinto livello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29697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703" y="9429697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2B25B3-2704-4E56-97C3-BB21A1D560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209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</a:t>
            </a:fld>
            <a:endParaRPr lang="de-CH" dirty="0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419DBECE-10B2-4429-BBD4-2F01AF2C9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613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0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26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else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7A7AE87-C93D-42B6-98D0-3831260E1DF3}"/>
              </a:ext>
            </a:extLst>
          </p:cNvPr>
          <p:cNvSpPr txBox="1"/>
          <p:nvPr userDrawn="1"/>
        </p:nvSpPr>
        <p:spPr>
          <a:xfrm>
            <a:off x="252412" y="1456661"/>
            <a:ext cx="8639175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 eaLnBrk="1" fontAlgn="base" hangingPunct="1">
              <a:buFont typeface="Wingdings" panose="05000000000000000000" pitchFamily="2" charset="2"/>
              <a:buNone/>
              <a:tabLst>
                <a:tab pos="3948113" algn="l"/>
              </a:tabLst>
            </a:pPr>
            <a:r>
              <a:rPr lang="it-ch" sz="2000" b="1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Obiettivi del comitato direttivo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Fornitura di una panoramica generale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Approvazione di verbali e questioni in sospeso del comitato direttivo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Informazione e discussione circa l’avanzamento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Controllare l’avanzamento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Identificare potenziali problemi o nuovi rischi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Discussione di questioni di gestione (costi, tabelle di marcia...)</a:t>
            </a:r>
          </a:p>
          <a:p>
            <a:pPr marL="457200" lvl="1" indent="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None/>
              <a:tabLst>
                <a:tab pos="3948113" algn="l"/>
              </a:tabLst>
            </a:pPr>
            <a:r>
              <a:rPr lang="it-ch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Comprensione, discussione e azione in caso di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Superamento dei costi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Ritardo del percorso critico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Problemi qualitativi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Nuovi rischi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it-ch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Discussione e delibera di decisioni necessarie</a:t>
            </a:r>
          </a:p>
          <a:p>
            <a:endParaRPr lang="de-CH" dirty="0">
              <a:latin typeface="Avenir LT Std 35 Light" panose="020B0402020203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Obiettivi del comitato direttivo</a:t>
            </a:r>
          </a:p>
        </p:txBody>
      </p:sp>
    </p:spTree>
    <p:extLst>
      <p:ext uri="{BB962C8B-B14F-4D97-AF65-F5344CB8AC3E}">
        <p14:creationId xmlns:p14="http://schemas.microsoft.com/office/powerpoint/2010/main" val="186764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is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Rischi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9" y="1857435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Descrizione e misure</a:t>
            </a:r>
          </a:p>
          <a:p>
            <a:pPr lvl="0"/>
            <a:r>
              <a:rPr lang="it-ch"/>
              <a:t>Misure</a:t>
            </a:r>
          </a:p>
          <a:p>
            <a:pPr lvl="0"/>
            <a:endParaRPr lang="de-DE" dirty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ch" sz="1800" i="1"/>
              <a:t>Semaforo: verde – rischio sotto controllo grazie alle misure, arancione – ancora incertezze sull’efficacia delle misure, rosso – fuori controllo, escalation immediata</a:t>
            </a:r>
          </a:p>
          <a:p>
            <a:pPr lvl="0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7202595-9582-4869-8FB8-F6394980B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1479" y="4317100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Descrizione e misure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C861AD2-7194-4CAB-83B9-5D2198059E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017" y="1457326"/>
            <a:ext cx="7690109" cy="40011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Rischio 1 Inserire il nome</a:t>
            </a:r>
          </a:p>
          <a:p>
            <a:pPr lvl="0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FDC14A0-919B-4FA2-A7BE-5C85AFC07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017" y="3916990"/>
            <a:ext cx="7690109" cy="40011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Rischio 2 Inserire il nome</a:t>
            </a:r>
          </a:p>
          <a:p>
            <a:pPr lvl="0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5DB234E-B035-4FF7-83DC-64584E80B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41017" y="1955015"/>
            <a:ext cx="512136" cy="9859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A661EC-E4B4-4234-A83C-461E35857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41017" y="4389970"/>
            <a:ext cx="512136" cy="98599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DC4D063-B284-4F84-8104-A86ADD847BE2}"/>
              </a:ext>
            </a:extLst>
          </p:cNvPr>
          <p:cNvSpPr txBox="1"/>
          <p:nvPr userDrawn="1"/>
        </p:nvSpPr>
        <p:spPr>
          <a:xfrm>
            <a:off x="341017" y="1012802"/>
            <a:ext cx="8550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ch" sz="1100" i="1">
                <a:latin typeface="Avenir LT Std 35 Light" panose="020B0402020203020204" pitchFamily="34" charset="0"/>
              </a:rPr>
              <a:t>Semaforo: verde – rischio sotto controllo grazie alle misure, arancione – ancora incertezze sull’efficacia delle misure, rosso – fuori controllo, escalation immediata</a:t>
            </a:r>
          </a:p>
        </p:txBody>
      </p:sp>
    </p:spTree>
    <p:extLst>
      <p:ext uri="{BB962C8B-B14F-4D97-AF65-F5344CB8AC3E}">
        <p14:creationId xmlns:p14="http://schemas.microsoft.com/office/powerpoint/2010/main" val="316294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rkenntni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Risultati e conclusioni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1"/>
            <a:r>
              <a:rPr lang="it-ch"/>
              <a:t>Elenco dei risultati e delle conclusioni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280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lIns="0" tIns="360000" rIns="0" bIns="0"/>
          <a:lstStyle>
            <a:lvl1pPr marL="0" indent="0" algn="ctr">
              <a:buFontTx/>
              <a:buNone/>
              <a:defRPr sz="2200" b="1" baseline="0">
                <a:latin typeface="+mj-lt"/>
              </a:defRPr>
            </a:lvl1pPr>
          </a:lstStyle>
          <a:p>
            <a:pPr lvl="0"/>
            <a:r>
              <a:rPr lang="it-ch" noProof="0"/>
              <a:t>Aggiungere un’immagine cliccando sull’icona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251520" y="3717032"/>
            <a:ext cx="2376264" cy="1152128"/>
          </a:xfrm>
          <a:prstGeom prst="rect">
            <a:avLst/>
          </a:prstGeom>
          <a:solidFill>
            <a:schemeClr val="bg2"/>
          </a:solidFill>
        </p:spPr>
        <p:txBody>
          <a:bodyPr lIns="108000" tIns="108000" rIns="108000" bIns="0"/>
          <a:lstStyle>
            <a:lvl1pPr marL="0" indent="0">
              <a:buFontTx/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it-ch"/>
              <a:t>Modificare gli stili del testo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251520" y="4797153"/>
            <a:ext cx="2376264" cy="1872208"/>
          </a:xfrm>
          <a:prstGeom prst="rect">
            <a:avLst/>
          </a:prstGeom>
          <a:solidFill>
            <a:schemeClr val="bg2"/>
          </a:solidFill>
        </p:spPr>
        <p:txBody>
          <a:bodyPr lIns="108000" tIns="0" rIns="108000" bIns="216000" anchor="b" anchorCtr="0"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it-ch"/>
              <a:t>Modificare gli stili del testo</a:t>
            </a:r>
          </a:p>
        </p:txBody>
      </p:sp>
    </p:spTree>
    <p:extLst>
      <p:ext uri="{BB962C8B-B14F-4D97-AF65-F5344CB8AC3E}">
        <p14:creationId xmlns:p14="http://schemas.microsoft.com/office/powerpoint/2010/main" val="3873129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1">
            <a:extLst>
              <a:ext uri="{FF2B5EF4-FFF2-40B4-BE49-F238E27FC236}">
                <a16:creationId xmlns:a16="http://schemas.microsoft.com/office/drawing/2014/main" id="{708209E2-7C7E-48F8-BBBA-392A8FC4F4B2}"/>
              </a:ext>
            </a:extLst>
          </p:cNvPr>
          <p:cNvCxnSpPr/>
          <p:nvPr userDrawn="1"/>
        </p:nvCxnSpPr>
        <p:spPr>
          <a:xfrm>
            <a:off x="252413" y="6281738"/>
            <a:ext cx="8639175" cy="0"/>
          </a:xfrm>
          <a:prstGeom prst="line">
            <a:avLst/>
          </a:prstGeom>
          <a:ln w="9525">
            <a:solidFill>
              <a:srgbClr val="002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0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611188" y="1484313"/>
            <a:ext cx="7921625" cy="44656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venir LT Std 35 Light" pitchFamily="34" charset="0"/>
              </a:defRPr>
            </a:lvl1pPr>
            <a:lvl2pPr>
              <a:defRPr sz="1800">
                <a:latin typeface="Avenir LT Std 35 Light" pitchFamily="34" charset="0"/>
              </a:defRPr>
            </a:lvl2pPr>
            <a:lvl3pPr>
              <a:defRPr sz="1600">
                <a:latin typeface="Avenir LT Std 35 Light" pitchFamily="34" charset="0"/>
              </a:defRPr>
            </a:lvl3pPr>
            <a:lvl4pPr>
              <a:defRPr sz="1400">
                <a:latin typeface="Avenir LT Std 35 Light" pitchFamily="34" charset="0"/>
              </a:defRPr>
            </a:lvl4pPr>
            <a:lvl5pPr>
              <a:defRPr sz="1400">
                <a:latin typeface="Avenir LT Std 35 Light" pitchFamily="34" charset="0"/>
              </a:defRPr>
            </a:lvl5pPr>
          </a:lstStyle>
          <a:p>
            <a:pPr lvl="0"/>
            <a:r>
              <a:rPr lang="it-ch"/>
              <a:t>Modificare gli stili del testo</a:t>
            </a:r>
          </a:p>
          <a:p>
            <a:pPr lvl="1"/>
            <a:r>
              <a:rPr lang="it-ch"/>
              <a:t>Secondo livello</a:t>
            </a:r>
          </a:p>
          <a:p>
            <a:pPr lvl="2"/>
            <a:r>
              <a:rPr lang="it-ch"/>
              <a:t>Terzo livello</a:t>
            </a:r>
          </a:p>
          <a:p>
            <a:pPr lvl="3"/>
            <a:r>
              <a:rPr lang="it-ch"/>
              <a:t>Quarto livello</a:t>
            </a:r>
          </a:p>
          <a:p>
            <a:pPr lvl="4"/>
            <a:r>
              <a:rPr lang="it-ch"/>
              <a:t>Quinto livello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2413" y="306388"/>
            <a:ext cx="8639175" cy="360362"/>
          </a:xfrm>
          <a:prstGeom prst="rect">
            <a:avLst/>
          </a:prstGeom>
        </p:spPr>
        <p:txBody>
          <a:bodyPr/>
          <a:lstStyle>
            <a:lvl1pPr>
              <a:defRPr b="0">
                <a:latin typeface="Avenir LT Std 65 Medium" pitchFamily="34" charset="0"/>
              </a:defRPr>
            </a:lvl1pPr>
          </a:lstStyle>
          <a:p>
            <a:r>
              <a:rPr lang="it-ch"/>
              <a:t>Modificare i titoli del testo</a:t>
            </a:r>
          </a:p>
        </p:txBody>
      </p:sp>
    </p:spTree>
    <p:extLst>
      <p:ext uri="{BB962C8B-B14F-4D97-AF65-F5344CB8AC3E}">
        <p14:creationId xmlns:p14="http://schemas.microsoft.com/office/powerpoint/2010/main" val="2708689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3" name="Textplatzhalter 2" descr="Projektname" title="Projektname"/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8FA1015A-B852-43A7-8C65-A40187EE276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8074330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bert Spi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E87B9ECD-D661-4B5B-8B77-C2B483DC50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77" y="68895"/>
            <a:ext cx="579499" cy="558251"/>
          </a:xfrm>
          <a:prstGeom prst="rect">
            <a:avLst/>
          </a:prstGeom>
        </p:spPr>
      </p:pic>
      <p:sp>
        <p:nvSpPr>
          <p:cNvPr id="72" name="Textplatzhalter 4">
            <a:extLst>
              <a:ext uri="{FF2B5EF4-FFF2-40B4-BE49-F238E27FC236}">
                <a16:creationId xmlns:a16="http://schemas.microsoft.com/office/drawing/2014/main" id="{3AF5D1FA-E467-4E94-B1A4-FEFA0354C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3" name="Textplatzhalter 4">
            <a:extLst>
              <a:ext uri="{FF2B5EF4-FFF2-40B4-BE49-F238E27FC236}">
                <a16:creationId xmlns:a16="http://schemas.microsoft.com/office/drawing/2014/main" id="{2C549C41-09E4-4C78-B87C-BF4935C0C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4" name="Textplatzhalter 4">
            <a:extLst>
              <a:ext uri="{FF2B5EF4-FFF2-40B4-BE49-F238E27FC236}">
                <a16:creationId xmlns:a16="http://schemas.microsoft.com/office/drawing/2014/main" id="{C85D205A-80E4-4C68-9C42-B504A1E02C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5" name="Textplatzhalter 4">
            <a:extLst>
              <a:ext uri="{FF2B5EF4-FFF2-40B4-BE49-F238E27FC236}">
                <a16:creationId xmlns:a16="http://schemas.microsoft.com/office/drawing/2014/main" id="{6CC0E470-28A9-4D2B-B13F-FBE4D8F5D4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7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A0752288-6C27-4C0F-81D1-1F2440D191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7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FD144238-0FBC-46DB-8A74-A67CA9C7A5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78" name="Textplatzhalter 4" descr="Name Projektleiter" title="Projektleiter">
            <a:extLst>
              <a:ext uri="{FF2B5EF4-FFF2-40B4-BE49-F238E27FC236}">
                <a16:creationId xmlns:a16="http://schemas.microsoft.com/office/drawing/2014/main" id="{0238805F-37DB-4911-9347-BEB81E8A8E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79" name="Textplatzhalter 4" descr="Name Projektsponsor" title="Projektsponsor">
            <a:extLst>
              <a:ext uri="{FF2B5EF4-FFF2-40B4-BE49-F238E27FC236}">
                <a16:creationId xmlns:a16="http://schemas.microsoft.com/office/drawing/2014/main" id="{9C168714-0A35-4DCE-957F-D60E41E12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8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352A467C-05E2-4CA2-8D76-7944524E8D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81" name="Textplatzhalter 4" descr="Projekt Nummer" title="Projekt Nummer">
            <a:extLst>
              <a:ext uri="{FF2B5EF4-FFF2-40B4-BE49-F238E27FC236}">
                <a16:creationId xmlns:a16="http://schemas.microsoft.com/office/drawing/2014/main" id="{E44B15CD-C8E3-4844-BE07-D318DF4235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82" name="Textplatzhalter 4" descr="Monat / Jahr des Rapports" title="Monat / Jahr">
            <a:extLst>
              <a:ext uri="{FF2B5EF4-FFF2-40B4-BE49-F238E27FC236}">
                <a16:creationId xmlns:a16="http://schemas.microsoft.com/office/drawing/2014/main" id="{609A7A2C-A172-4E49-A2B6-4E8D3468A6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83" name="Textplatzhalter 4">
            <a:extLst>
              <a:ext uri="{FF2B5EF4-FFF2-40B4-BE49-F238E27FC236}">
                <a16:creationId xmlns:a16="http://schemas.microsoft.com/office/drawing/2014/main" id="{4DE5C7B3-9CE5-41C2-AF03-EF82F7ECD6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84" name="Textplatzhalter 4">
            <a:extLst>
              <a:ext uri="{FF2B5EF4-FFF2-40B4-BE49-F238E27FC236}">
                <a16:creationId xmlns:a16="http://schemas.microsoft.com/office/drawing/2014/main" id="{54E399E8-59C5-4D7E-92FE-3366C2CD6A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85" name="Textplatzhalter 4">
            <a:extLst>
              <a:ext uri="{FF2B5EF4-FFF2-40B4-BE49-F238E27FC236}">
                <a16:creationId xmlns:a16="http://schemas.microsoft.com/office/drawing/2014/main" id="{4582E8BE-ACD1-4875-9F46-52DC1131B6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86" name="Textplatzhalter 4">
            <a:extLst>
              <a:ext uri="{FF2B5EF4-FFF2-40B4-BE49-F238E27FC236}">
                <a16:creationId xmlns:a16="http://schemas.microsoft.com/office/drawing/2014/main" id="{6A12478E-56F3-4A03-A7CD-2A1EB672D9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87" name="Textplatzhalter 4">
            <a:extLst>
              <a:ext uri="{FF2B5EF4-FFF2-40B4-BE49-F238E27FC236}">
                <a16:creationId xmlns:a16="http://schemas.microsoft.com/office/drawing/2014/main" id="{89F44A58-567A-408E-A07A-4C834583C5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88" name="Textplatzhalter 4">
            <a:extLst>
              <a:ext uri="{FF2B5EF4-FFF2-40B4-BE49-F238E27FC236}">
                <a16:creationId xmlns:a16="http://schemas.microsoft.com/office/drawing/2014/main" id="{19A77AB9-81CF-451F-A11A-DF63FC2962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89" name="Textplatzhalter 2" descr="Projektname" title="Projektname">
            <a:extLst>
              <a:ext uri="{FF2B5EF4-FFF2-40B4-BE49-F238E27FC236}">
                <a16:creationId xmlns:a16="http://schemas.microsoft.com/office/drawing/2014/main" id="{B3C35A21-4148-464D-B1EE-0487F3B74F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90" name="Textplatzhalter 4" descr="Budget in kCHF" title="Budget">
            <a:extLst>
              <a:ext uri="{FF2B5EF4-FFF2-40B4-BE49-F238E27FC236}">
                <a16:creationId xmlns:a16="http://schemas.microsoft.com/office/drawing/2014/main" id="{C2A01EE7-3D67-45DE-80E9-02B87CB41ED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91" name="Textplatzhalter 2" descr="Projektname" title="Projektname">
            <a:extLst>
              <a:ext uri="{FF2B5EF4-FFF2-40B4-BE49-F238E27FC236}">
                <a16:creationId xmlns:a16="http://schemas.microsoft.com/office/drawing/2014/main" id="{FBF8A88F-8264-4C4A-A79E-D55AF842DD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357445555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3">
            <a:extLst>
              <a:ext uri="{FF2B5EF4-FFF2-40B4-BE49-F238E27FC236}">
                <a16:creationId xmlns:a16="http://schemas.microsoft.com/office/drawing/2014/main" id="{8A76E0F4-65A4-46C1-9CB5-3D0BA39B6E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1018"/>
            <a:ext cx="8636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5683600F-22BF-4C70-8624-AD600B6D21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A1535FD7-DD4C-4BBF-8BDD-F23A9995DF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72E45F27-91EF-4967-8E2A-46F9DDA81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75C8ED15-A402-4409-A258-D7084D8B54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5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60DDD89C-F4E7-4608-B6C3-120C93B7C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5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3D20EA91-EEE9-4C01-8905-BB6FE116BF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58" name="Textplatzhalter 4" descr="Name Projektleiter" title="Projektleiter">
            <a:extLst>
              <a:ext uri="{FF2B5EF4-FFF2-40B4-BE49-F238E27FC236}">
                <a16:creationId xmlns:a16="http://schemas.microsoft.com/office/drawing/2014/main" id="{5C314832-BAA1-41AC-A126-766EAF35D5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59" name="Textplatzhalter 4" descr="Name Projektsponsor" title="Projektsponsor">
            <a:extLst>
              <a:ext uri="{FF2B5EF4-FFF2-40B4-BE49-F238E27FC236}">
                <a16:creationId xmlns:a16="http://schemas.microsoft.com/office/drawing/2014/main" id="{9C326DC4-FD59-4F49-A165-937F6D0C6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6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8DF0E9B0-731B-4099-8B5D-AB2A8FBB7B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61" name="Textplatzhalter 4" descr="Projekt Nummer" title="Projekt Nummer">
            <a:extLst>
              <a:ext uri="{FF2B5EF4-FFF2-40B4-BE49-F238E27FC236}">
                <a16:creationId xmlns:a16="http://schemas.microsoft.com/office/drawing/2014/main" id="{CF85AD90-ACC9-456F-92B3-76258A9376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62" name="Textplatzhalter 4" descr="Monat / Jahr des Rapports" title="Monat / Jahr">
            <a:extLst>
              <a:ext uri="{FF2B5EF4-FFF2-40B4-BE49-F238E27FC236}">
                <a16:creationId xmlns:a16="http://schemas.microsoft.com/office/drawing/2014/main" id="{2CA21321-52A9-44E3-94FC-AD348F746D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F663549C-C869-4A7A-9735-9F130C1A23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20136EAB-4028-486E-B82E-462FC935C0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8FF28171-500D-45BE-AC0A-0C99911CC0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C02F5267-09CF-4DBA-93D0-C3CF33915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A25CD8B0-2758-4720-98F4-520C04EC21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70858717-E5A8-4D3F-9619-6E08FBCEFA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69" name="Textplatzhalter 2" descr="Projektname" title="Projektname">
            <a:extLst>
              <a:ext uri="{FF2B5EF4-FFF2-40B4-BE49-F238E27FC236}">
                <a16:creationId xmlns:a16="http://schemas.microsoft.com/office/drawing/2014/main" id="{2B34EEB6-497B-427D-AB27-351EA565B1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70" name="Textplatzhalter 4" descr="Budget in kCHF" title="Budget">
            <a:extLst>
              <a:ext uri="{FF2B5EF4-FFF2-40B4-BE49-F238E27FC236}">
                <a16:creationId xmlns:a16="http://schemas.microsoft.com/office/drawing/2014/main" id="{F2C21D05-FD66-43D1-8DAE-18286D2EFF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71" name="Textplatzhalter 2" descr="Projektname" title="Projektname">
            <a:extLst>
              <a:ext uri="{FF2B5EF4-FFF2-40B4-BE49-F238E27FC236}">
                <a16:creationId xmlns:a16="http://schemas.microsoft.com/office/drawing/2014/main" id="{E694FE8E-0239-4E09-A4CD-56CE646AF1B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102365821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sual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3DC9D850-1AC9-4222-A3A2-F587A941F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3871" y="166787"/>
            <a:ext cx="1094513" cy="453901"/>
          </a:xfrm>
          <a:prstGeom prst="rect">
            <a:avLst/>
          </a:prstGeom>
        </p:spPr>
      </p:pic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3BD44014-1BA7-4586-8AC3-A94024397B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3EE804CA-5151-487D-A08A-719567B5E3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013D3E60-9C66-4484-859F-6F9CBC1AE8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359111EA-2765-4F89-B141-4C09B616F8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55" name="Textplatzhalter 4" descr="Kurzbeschrieb Projekt" title="Projektbeschreibung">
            <a:extLst>
              <a:ext uri="{FF2B5EF4-FFF2-40B4-BE49-F238E27FC236}">
                <a16:creationId xmlns:a16="http://schemas.microsoft.com/office/drawing/2014/main" id="{5939AB14-8616-436B-B0D5-DB5EA388A8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56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D3FF782D-8CF8-46DA-B653-5E401C4DE4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57" name="Textplatzhalter 4" descr="Name Projektleiter" title="Projektleiter">
            <a:extLst>
              <a:ext uri="{FF2B5EF4-FFF2-40B4-BE49-F238E27FC236}">
                <a16:creationId xmlns:a16="http://schemas.microsoft.com/office/drawing/2014/main" id="{FF875459-4136-4C1F-A5C3-51B55EAEC7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58" name="Textplatzhalter 4" descr="Name Projektsponsor" title="Projektsponsor">
            <a:extLst>
              <a:ext uri="{FF2B5EF4-FFF2-40B4-BE49-F238E27FC236}">
                <a16:creationId xmlns:a16="http://schemas.microsoft.com/office/drawing/2014/main" id="{996468E6-AB23-4DFE-BBE5-9BAFD12444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59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C070F8E3-62C8-4288-8A95-1AFE43C797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60" name="Textplatzhalter 4" descr="Projekt Nummer" title="Projekt Nummer">
            <a:extLst>
              <a:ext uri="{FF2B5EF4-FFF2-40B4-BE49-F238E27FC236}">
                <a16:creationId xmlns:a16="http://schemas.microsoft.com/office/drawing/2014/main" id="{519ABDC9-1602-44A2-8E19-1C15CAEC9D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61" name="Textplatzhalter 4" descr="Monat / Jahr des Rapports" title="Monat / Jahr">
            <a:extLst>
              <a:ext uri="{FF2B5EF4-FFF2-40B4-BE49-F238E27FC236}">
                <a16:creationId xmlns:a16="http://schemas.microsoft.com/office/drawing/2014/main" id="{E8013F3F-699C-4534-A926-210291F31A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62" name="Textplatzhalter 4">
            <a:extLst>
              <a:ext uri="{FF2B5EF4-FFF2-40B4-BE49-F238E27FC236}">
                <a16:creationId xmlns:a16="http://schemas.microsoft.com/office/drawing/2014/main" id="{1C30D538-33E2-4482-80A3-0AD978FE40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B30E8616-F4FB-4458-95AD-0F7AEAB6E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3E1F0ABB-294F-4D3E-B1FB-244164241A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6C8EF325-8E44-45AE-BBF2-0A6E76AF2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7362EF00-3B6E-41FD-853A-42A1DC325C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03D29D9B-3137-4A37-9E80-70C829D887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68" name="Textplatzhalter 2" descr="Projektname" title="Projektname">
            <a:extLst>
              <a:ext uri="{FF2B5EF4-FFF2-40B4-BE49-F238E27FC236}">
                <a16:creationId xmlns:a16="http://schemas.microsoft.com/office/drawing/2014/main" id="{0D048F27-A6B3-412F-B193-610604D2F0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69" name="Textplatzhalter 4" descr="Budget in kCHF" title="Budget">
            <a:extLst>
              <a:ext uri="{FF2B5EF4-FFF2-40B4-BE49-F238E27FC236}">
                <a16:creationId xmlns:a16="http://schemas.microsoft.com/office/drawing/2014/main" id="{E038EE81-BDDD-42DB-BE08-6D822C5CCA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70" name="Textplatzhalter 2" descr="Projektname" title="Projektname">
            <a:extLst>
              <a:ext uri="{FF2B5EF4-FFF2-40B4-BE49-F238E27FC236}">
                <a16:creationId xmlns:a16="http://schemas.microsoft.com/office/drawing/2014/main" id="{1E0A0A68-CD88-4AA6-9C78-6F53F1E6EE9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17572454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li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http://www.orior.ch/fileadmin/_processed_/csm_Culinor_Foot_Group_sm_f37ea4506e.png">
            <a:extLst>
              <a:ext uri="{FF2B5EF4-FFF2-40B4-BE49-F238E27FC236}">
                <a16:creationId xmlns:a16="http://schemas.microsoft.com/office/drawing/2014/main" id="{9F81A3F3-2CBC-4EE4-920F-69EFEDB19C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587"/>
            <a:ext cx="1260004" cy="5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EB28E15D-6C77-40B0-A427-62793E1CA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7BFEF71C-9AF6-45AF-89AA-592A549AB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A3E173BD-E11B-4543-B986-DE4C552F2B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8AC1179C-53D1-49B5-9B1E-E044645677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5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F2A0B92D-4C05-42A7-AB22-20879EEBD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5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937C3490-A9E8-4B47-B3A2-63F76BCF22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58" name="Textplatzhalter 4" descr="Name Projektleiter" title="Projektleiter">
            <a:extLst>
              <a:ext uri="{FF2B5EF4-FFF2-40B4-BE49-F238E27FC236}">
                <a16:creationId xmlns:a16="http://schemas.microsoft.com/office/drawing/2014/main" id="{767C7924-7753-47E3-B9BC-4F9D5BF44C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59" name="Textplatzhalter 4" descr="Name Projektsponsor" title="Projektsponsor">
            <a:extLst>
              <a:ext uri="{FF2B5EF4-FFF2-40B4-BE49-F238E27FC236}">
                <a16:creationId xmlns:a16="http://schemas.microsoft.com/office/drawing/2014/main" id="{8D73C132-DCE3-4B45-A55C-82EA8B7A91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6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0BCFA9F9-6D43-4DAA-A19A-569C85CB95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61" name="Textplatzhalter 4" descr="Projekt Nummer" title="Projekt Nummer">
            <a:extLst>
              <a:ext uri="{FF2B5EF4-FFF2-40B4-BE49-F238E27FC236}">
                <a16:creationId xmlns:a16="http://schemas.microsoft.com/office/drawing/2014/main" id="{F59205B5-7A15-4037-9321-F6E95FA59E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62" name="Textplatzhalter 4" descr="Monat / Jahr des Rapports" title="Monat / Jahr">
            <a:extLst>
              <a:ext uri="{FF2B5EF4-FFF2-40B4-BE49-F238E27FC236}">
                <a16:creationId xmlns:a16="http://schemas.microsoft.com/office/drawing/2014/main" id="{5BF540C9-6310-475A-B368-A12F294E67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4279C3E1-33AF-4BB8-8C94-70D9370D4F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518D3F92-71A7-4FDA-99FE-938CE8FD90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698DD7C1-0FC5-4DDA-87A0-6FEF02EC99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8158B4C2-E6D9-4262-8439-B082629431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CC46C17A-71C2-4042-989D-A3B4E3609C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15366244-D526-4BCD-90AD-D589AF742C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69" name="Textplatzhalter 2" descr="Projektname" title="Projektname">
            <a:extLst>
              <a:ext uri="{FF2B5EF4-FFF2-40B4-BE49-F238E27FC236}">
                <a16:creationId xmlns:a16="http://schemas.microsoft.com/office/drawing/2014/main" id="{9EB7D380-A42F-4002-AC14-21D0C01040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70" name="Textplatzhalter 4" descr="Budget in kCHF" title="Budget">
            <a:extLst>
              <a:ext uri="{FF2B5EF4-FFF2-40B4-BE49-F238E27FC236}">
                <a16:creationId xmlns:a16="http://schemas.microsoft.com/office/drawing/2014/main" id="{9367374D-2BBA-414A-A868-E9B2605906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71" name="Textplatzhalter 2" descr="Projektname" title="Projektname">
            <a:extLst>
              <a:ext uri="{FF2B5EF4-FFF2-40B4-BE49-F238E27FC236}">
                <a16:creationId xmlns:a16="http://schemas.microsoft.com/office/drawing/2014/main" id="{4DC8D599-55DF-431A-B9C4-D05CDAFAF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371206452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7A7AE87-C93D-42B6-98D0-3831260E1DF3}"/>
              </a:ext>
            </a:extLst>
          </p:cNvPr>
          <p:cNvSpPr txBox="1"/>
          <p:nvPr userDrawn="1"/>
        </p:nvSpPr>
        <p:spPr>
          <a:xfrm>
            <a:off x="252412" y="1456661"/>
            <a:ext cx="8778854" cy="4509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tabLst>
                <a:tab pos="3948113" algn="l"/>
              </a:tabLst>
            </a:pPr>
            <a:r>
              <a:rPr lang="it-ch" sz="2000" b="1">
                <a:latin typeface="Avenir LT Std 35 Light" panose="020B0402020203020204" pitchFamily="34" charset="0"/>
              </a:rPr>
              <a:t>Agenda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Cockpit – Panoramica generale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Approvazione di verbali e questioni in sospeso dell’ultimo comitato direttivo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Focus sulla tabella di marcia (percorso critico)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Costi – LE vs. budget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Avanzamento del progetto (concetto, attuazione, integrazione)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Sviluppo organizzativo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Decisioni necessarie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Rischi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Risultati e conclusioni team di progetto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it-ch" sz="1800">
                <a:latin typeface="Avenir LT Std 35 Light" panose="020B0402020203020204" pitchFamily="34" charset="0"/>
              </a:rPr>
              <a:t>Riassunto degli incarichi per il team di progetto (verbalmente da parte del cliente)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Agenda del comitato direttivo</a:t>
            </a:r>
          </a:p>
        </p:txBody>
      </p:sp>
    </p:spTree>
    <p:extLst>
      <p:ext uri="{BB962C8B-B14F-4D97-AF65-F5344CB8AC3E}">
        <p14:creationId xmlns:p14="http://schemas.microsoft.com/office/powerpoint/2010/main" val="3834990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http://www.orior.ch/fileadmin/_processed_/csm_fredag_bc93fe5468.png">
            <a:extLst>
              <a:ext uri="{FF2B5EF4-FFF2-40B4-BE49-F238E27FC236}">
                <a16:creationId xmlns:a16="http://schemas.microsoft.com/office/drawing/2014/main" id="{E0D2F752-9D23-44B7-95DD-ECBC190FC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9594"/>
            <a:ext cx="1132925" cy="51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882237C3-541E-4DDF-8D5A-B1593A548C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B40D5278-5DF7-41AC-B87A-5158FAC012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6AA21199-D41B-4831-B9C0-8AF24495C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7DE22EAA-5730-4641-95DD-5C7D22ACE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5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2C4AD178-FBDD-450F-8E36-5CCC4C1269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5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FD5714D0-E092-4EE3-BC8D-4986FFD756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58" name="Textplatzhalter 4" descr="Name Projektleiter" title="Projektleiter">
            <a:extLst>
              <a:ext uri="{FF2B5EF4-FFF2-40B4-BE49-F238E27FC236}">
                <a16:creationId xmlns:a16="http://schemas.microsoft.com/office/drawing/2014/main" id="{A649883D-E0DE-472E-8FE9-C301147B8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59" name="Textplatzhalter 4" descr="Name Projektsponsor" title="Projektsponsor">
            <a:extLst>
              <a:ext uri="{FF2B5EF4-FFF2-40B4-BE49-F238E27FC236}">
                <a16:creationId xmlns:a16="http://schemas.microsoft.com/office/drawing/2014/main" id="{EC3705FD-7181-45E7-AD48-6D4C4B4E33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6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DBF3BF23-804C-4627-9AF9-6C5F34910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61" name="Textplatzhalter 4" descr="Projekt Nummer" title="Projekt Nummer">
            <a:extLst>
              <a:ext uri="{FF2B5EF4-FFF2-40B4-BE49-F238E27FC236}">
                <a16:creationId xmlns:a16="http://schemas.microsoft.com/office/drawing/2014/main" id="{0C7E39F9-F0BA-4A4E-A054-359E2AB31D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62" name="Textplatzhalter 4" descr="Monat / Jahr des Rapports" title="Monat / Jahr">
            <a:extLst>
              <a:ext uri="{FF2B5EF4-FFF2-40B4-BE49-F238E27FC236}">
                <a16:creationId xmlns:a16="http://schemas.microsoft.com/office/drawing/2014/main" id="{F7A725FF-EF9A-4380-AEB1-399F8CFC56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BD3CDAD8-9C40-4D88-937D-9E82760A95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B39BC725-476A-46E5-B6C5-24FD598244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2D81C99B-4C42-479C-9DE0-7BD0D1BD75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573F4264-79BE-4188-92F5-88E71490C8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01FE389D-5807-41B5-8654-7989F04E2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ED3FDCF2-4B54-46D5-A11A-16EDAAB26B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69" name="Textplatzhalter 2" descr="Projektname" title="Projektname">
            <a:extLst>
              <a:ext uri="{FF2B5EF4-FFF2-40B4-BE49-F238E27FC236}">
                <a16:creationId xmlns:a16="http://schemas.microsoft.com/office/drawing/2014/main" id="{FBECF2DB-ED0B-4F0D-ABC4-B9A5E120E9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70" name="Textplatzhalter 4" descr="Budget in kCHF" title="Budget">
            <a:extLst>
              <a:ext uri="{FF2B5EF4-FFF2-40B4-BE49-F238E27FC236}">
                <a16:creationId xmlns:a16="http://schemas.microsoft.com/office/drawing/2014/main" id="{536D0B6C-BEFA-4990-B0F7-86584305D4C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71" name="Textplatzhalter 2" descr="Projektname" title="Projektname">
            <a:extLst>
              <a:ext uri="{FF2B5EF4-FFF2-40B4-BE49-F238E27FC236}">
                <a16:creationId xmlns:a16="http://schemas.microsoft.com/office/drawing/2014/main" id="{B2977EC8-CA2E-401E-AFBC-BC3502F25A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2095295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3">
            <a:extLst>
              <a:ext uri="{FF2B5EF4-FFF2-40B4-BE49-F238E27FC236}">
                <a16:creationId xmlns:a16="http://schemas.microsoft.com/office/drawing/2014/main" id="{95B8B051-DAB5-4692-B070-D15F4DCF5B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4512"/>
            <a:ext cx="11969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A24537FF-19D1-40B4-9D9C-33F1A8300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2A781426-028F-4ADC-A3EA-C5994ABEB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D3BBB1DC-B7D2-483B-9252-AEBFC5CE1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9B0F94D8-1CE7-4CC4-8182-1EC333EFD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5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4348D717-643F-428A-B924-9C1B4052C8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5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CC9D771F-0250-45EB-822D-01E7B8D95F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58" name="Textplatzhalter 4" descr="Name Projektleiter" title="Projektleiter">
            <a:extLst>
              <a:ext uri="{FF2B5EF4-FFF2-40B4-BE49-F238E27FC236}">
                <a16:creationId xmlns:a16="http://schemas.microsoft.com/office/drawing/2014/main" id="{40858E60-DC38-4120-A203-A8228046B3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59" name="Textplatzhalter 4" descr="Name Projektsponsor" title="Projektsponsor">
            <a:extLst>
              <a:ext uri="{FF2B5EF4-FFF2-40B4-BE49-F238E27FC236}">
                <a16:creationId xmlns:a16="http://schemas.microsoft.com/office/drawing/2014/main" id="{2B891001-65A3-4BB1-90EF-BC02BCFB1B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6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95FE8EC4-388F-484C-8370-E7EC943B19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61" name="Textplatzhalter 4" descr="Projekt Nummer" title="Projekt Nummer">
            <a:extLst>
              <a:ext uri="{FF2B5EF4-FFF2-40B4-BE49-F238E27FC236}">
                <a16:creationId xmlns:a16="http://schemas.microsoft.com/office/drawing/2014/main" id="{321D8379-EFCB-4BE4-A6DA-6F1540B6B0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62" name="Textplatzhalter 4" descr="Monat / Jahr des Rapports" title="Monat / Jahr">
            <a:extLst>
              <a:ext uri="{FF2B5EF4-FFF2-40B4-BE49-F238E27FC236}">
                <a16:creationId xmlns:a16="http://schemas.microsoft.com/office/drawing/2014/main" id="{144DA685-CB89-41EB-A8CA-246CDA62EB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F4CC4DA8-1CCC-482C-94B1-C3A8C702B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5102097D-469A-40FE-B6E2-3E3E2E2AC7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89122137-4448-49B0-9696-B1F055ED55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45AB14CE-69D2-4498-A006-B2EF5FAF6D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DEB580E2-679A-4733-89C4-35190005DEE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55D4B66D-F763-46AC-A9AF-E8D141D27A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69" name="Textplatzhalter 2" descr="Projektname" title="Projektname">
            <a:extLst>
              <a:ext uri="{FF2B5EF4-FFF2-40B4-BE49-F238E27FC236}">
                <a16:creationId xmlns:a16="http://schemas.microsoft.com/office/drawing/2014/main" id="{6B3F0E56-49AA-402B-B405-13FE1F0464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70" name="Textplatzhalter 4" descr="Budget in kCHF" title="Budget">
            <a:extLst>
              <a:ext uri="{FF2B5EF4-FFF2-40B4-BE49-F238E27FC236}">
                <a16:creationId xmlns:a16="http://schemas.microsoft.com/office/drawing/2014/main" id="{541C9044-3491-4716-A943-CE4C2C082D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71" name="Textplatzhalter 2" descr="Projektname" title="Projektname">
            <a:extLst>
              <a:ext uri="{FF2B5EF4-FFF2-40B4-BE49-F238E27FC236}">
                <a16:creationId xmlns:a16="http://schemas.microsoft.com/office/drawing/2014/main" id="{ED91A8BD-3D12-4A9F-8124-4EE0ADD1181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377492264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 Pat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http://www.orior.ch/fileadmin/_processed_/csm_lepatron_6e4a7d6266.png">
            <a:extLst>
              <a:ext uri="{FF2B5EF4-FFF2-40B4-BE49-F238E27FC236}">
                <a16:creationId xmlns:a16="http://schemas.microsoft.com/office/drawing/2014/main" id="{68D412F9-4A7A-44A2-8BBF-2AEF7656C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76" y="124229"/>
            <a:ext cx="1194817" cy="53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platzhalter 4">
            <a:extLst>
              <a:ext uri="{FF2B5EF4-FFF2-40B4-BE49-F238E27FC236}">
                <a16:creationId xmlns:a16="http://schemas.microsoft.com/office/drawing/2014/main" id="{E2FF5DAD-F501-4133-8E28-CE94FDE76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3" name="Textplatzhalter 4">
            <a:extLst>
              <a:ext uri="{FF2B5EF4-FFF2-40B4-BE49-F238E27FC236}">
                <a16:creationId xmlns:a16="http://schemas.microsoft.com/office/drawing/2014/main" id="{BCC38D64-D109-4D99-953B-EF76D982E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4" name="Textplatzhalter 4">
            <a:extLst>
              <a:ext uri="{FF2B5EF4-FFF2-40B4-BE49-F238E27FC236}">
                <a16:creationId xmlns:a16="http://schemas.microsoft.com/office/drawing/2014/main" id="{8919D8C5-5457-40B5-BF7C-E337C4CBA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5" name="Textplatzhalter 4">
            <a:extLst>
              <a:ext uri="{FF2B5EF4-FFF2-40B4-BE49-F238E27FC236}">
                <a16:creationId xmlns:a16="http://schemas.microsoft.com/office/drawing/2014/main" id="{F4EF9F53-9BA2-4062-A1F2-74D7B41C0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7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058E42D7-04F0-429D-8EE3-1A56B75AB8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7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E0BA564D-8726-4E0D-A9CB-DB1EDDC2DD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78" name="Textplatzhalter 4" descr="Name Projektleiter" title="Projektleiter">
            <a:extLst>
              <a:ext uri="{FF2B5EF4-FFF2-40B4-BE49-F238E27FC236}">
                <a16:creationId xmlns:a16="http://schemas.microsoft.com/office/drawing/2014/main" id="{120C02BE-C54A-450E-A317-33A679A38D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79" name="Textplatzhalter 4" descr="Name Projektsponsor" title="Projektsponsor">
            <a:extLst>
              <a:ext uri="{FF2B5EF4-FFF2-40B4-BE49-F238E27FC236}">
                <a16:creationId xmlns:a16="http://schemas.microsoft.com/office/drawing/2014/main" id="{1DAABCFD-5900-4AAF-8E22-F7D5ED49A4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8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908D15A8-5D5F-4B03-BD0A-488BEF19CE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81" name="Textplatzhalter 4" descr="Projekt Nummer" title="Projekt Nummer">
            <a:extLst>
              <a:ext uri="{FF2B5EF4-FFF2-40B4-BE49-F238E27FC236}">
                <a16:creationId xmlns:a16="http://schemas.microsoft.com/office/drawing/2014/main" id="{114D87EA-8C52-4370-8AB9-7805F1DF9D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82" name="Textplatzhalter 4" descr="Monat / Jahr des Rapports" title="Monat / Jahr">
            <a:extLst>
              <a:ext uri="{FF2B5EF4-FFF2-40B4-BE49-F238E27FC236}">
                <a16:creationId xmlns:a16="http://schemas.microsoft.com/office/drawing/2014/main" id="{181ED94E-A64E-43C9-8774-54B0343C81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83" name="Textplatzhalter 4">
            <a:extLst>
              <a:ext uri="{FF2B5EF4-FFF2-40B4-BE49-F238E27FC236}">
                <a16:creationId xmlns:a16="http://schemas.microsoft.com/office/drawing/2014/main" id="{6A11DEC5-C5A4-4AE0-AFAA-2613509011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84" name="Textplatzhalter 4">
            <a:extLst>
              <a:ext uri="{FF2B5EF4-FFF2-40B4-BE49-F238E27FC236}">
                <a16:creationId xmlns:a16="http://schemas.microsoft.com/office/drawing/2014/main" id="{210EDCA4-E286-435A-A28B-0E18430A41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85" name="Textplatzhalter 4">
            <a:extLst>
              <a:ext uri="{FF2B5EF4-FFF2-40B4-BE49-F238E27FC236}">
                <a16:creationId xmlns:a16="http://schemas.microsoft.com/office/drawing/2014/main" id="{8C70A0DF-46CB-4605-9270-87C75EBC2F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86" name="Textplatzhalter 4">
            <a:extLst>
              <a:ext uri="{FF2B5EF4-FFF2-40B4-BE49-F238E27FC236}">
                <a16:creationId xmlns:a16="http://schemas.microsoft.com/office/drawing/2014/main" id="{35E38887-8ECF-4F94-997E-72E9973492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87" name="Textplatzhalter 4">
            <a:extLst>
              <a:ext uri="{FF2B5EF4-FFF2-40B4-BE49-F238E27FC236}">
                <a16:creationId xmlns:a16="http://schemas.microsoft.com/office/drawing/2014/main" id="{D5F26BC5-B39B-4A99-AA6A-CE030E2E55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88" name="Textplatzhalter 4">
            <a:extLst>
              <a:ext uri="{FF2B5EF4-FFF2-40B4-BE49-F238E27FC236}">
                <a16:creationId xmlns:a16="http://schemas.microsoft.com/office/drawing/2014/main" id="{10344753-75AA-4A5E-8265-6B622FF6E0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89" name="Textplatzhalter 2" descr="Projektname" title="Projektname">
            <a:extLst>
              <a:ext uri="{FF2B5EF4-FFF2-40B4-BE49-F238E27FC236}">
                <a16:creationId xmlns:a16="http://schemas.microsoft.com/office/drawing/2014/main" id="{50AFDE1C-B8D0-45EF-A32A-13FA5CAD6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90" name="Textplatzhalter 4" descr="Budget in kCHF" title="Budget">
            <a:extLst>
              <a:ext uri="{FF2B5EF4-FFF2-40B4-BE49-F238E27FC236}">
                <a16:creationId xmlns:a16="http://schemas.microsoft.com/office/drawing/2014/main" id="{7D2734DD-B158-4C93-AE6E-9A4523F0FF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91" name="Textplatzhalter 2" descr="Projektname" title="Projektname">
            <a:extLst>
              <a:ext uri="{FF2B5EF4-FFF2-40B4-BE49-F238E27FC236}">
                <a16:creationId xmlns:a16="http://schemas.microsoft.com/office/drawing/2014/main" id="{05DCD1A8-BAF2-401E-B51C-DC812D0BD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22938375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öf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3">
            <a:extLst>
              <a:ext uri="{FF2B5EF4-FFF2-40B4-BE49-F238E27FC236}">
                <a16:creationId xmlns:a16="http://schemas.microsoft.com/office/drawing/2014/main" id="{5D67AF61-09C3-473D-8210-6D79521836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24" y="213556"/>
            <a:ext cx="8461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93BBA389-EEC9-4E8C-A670-F56B6AC8E0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68591945-2448-4523-A298-45FC491E2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7A41AC50-2100-48E8-A90E-FA9E409F5E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9761EAD0-8E91-4D75-8439-8734822A1B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5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8FF53322-A8D1-49DB-95D1-FFF44C28F7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5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0596F3AF-16B1-4A03-9281-76D831A1D0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58" name="Textplatzhalter 4" descr="Name Projektleiter" title="Projektleiter">
            <a:extLst>
              <a:ext uri="{FF2B5EF4-FFF2-40B4-BE49-F238E27FC236}">
                <a16:creationId xmlns:a16="http://schemas.microsoft.com/office/drawing/2014/main" id="{A477F89F-4E0C-45DB-A48B-D8FBDB3580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59" name="Textplatzhalter 4" descr="Name Projektsponsor" title="Projektsponsor">
            <a:extLst>
              <a:ext uri="{FF2B5EF4-FFF2-40B4-BE49-F238E27FC236}">
                <a16:creationId xmlns:a16="http://schemas.microsoft.com/office/drawing/2014/main" id="{FEEB255C-37C1-4576-A6FC-8E8B285243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6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50379073-A94D-40E6-A6B4-29F2188A29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61" name="Textplatzhalter 4" descr="Projekt Nummer" title="Projekt Nummer">
            <a:extLst>
              <a:ext uri="{FF2B5EF4-FFF2-40B4-BE49-F238E27FC236}">
                <a16:creationId xmlns:a16="http://schemas.microsoft.com/office/drawing/2014/main" id="{6841077D-B394-4402-B86D-2C613C3E52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62" name="Textplatzhalter 4" descr="Monat / Jahr des Rapports" title="Monat / Jahr">
            <a:extLst>
              <a:ext uri="{FF2B5EF4-FFF2-40B4-BE49-F238E27FC236}">
                <a16:creationId xmlns:a16="http://schemas.microsoft.com/office/drawing/2014/main" id="{28F36AE0-E9B4-4440-845A-7AAA4AB63D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60834E49-45BF-4332-8396-C87F8162F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6AE11B1D-80B1-451D-AF4F-478BAA9021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9D0464C0-D126-4FF5-982C-8BC47A677B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8080C040-60B2-4D7B-A0A6-035BCA170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F6C79BA3-AF14-4EA4-B127-F4829494EA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40B3F77A-E865-4DDD-8F2D-DDBE744531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69" name="Textplatzhalter 2" descr="Projektname" title="Projektname">
            <a:extLst>
              <a:ext uri="{FF2B5EF4-FFF2-40B4-BE49-F238E27FC236}">
                <a16:creationId xmlns:a16="http://schemas.microsoft.com/office/drawing/2014/main" id="{4B0E0547-0A0C-48A4-9AE6-9A450F1130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70" name="Textplatzhalter 4" descr="Budget in kCHF" title="Budget">
            <a:extLst>
              <a:ext uri="{FF2B5EF4-FFF2-40B4-BE49-F238E27FC236}">
                <a16:creationId xmlns:a16="http://schemas.microsoft.com/office/drawing/2014/main" id="{0C95F06E-A08D-42B3-B969-A514B7BC67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71" name="Textplatzhalter 2" descr="Projektname" title="Projektname">
            <a:extLst>
              <a:ext uri="{FF2B5EF4-FFF2-40B4-BE49-F238E27FC236}">
                <a16:creationId xmlns:a16="http://schemas.microsoft.com/office/drawing/2014/main" id="{F846DA4C-DB4A-4D77-91D6-CE39A89C69E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208136039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stin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3">
            <a:extLst>
              <a:ext uri="{FF2B5EF4-FFF2-40B4-BE49-F238E27FC236}">
                <a16:creationId xmlns:a16="http://schemas.microsoft.com/office/drawing/2014/main" id="{FAF0941A-7E83-4FE5-A9B0-53563C4ED6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93663"/>
            <a:ext cx="768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DFB09DA6-0CD0-4299-BBD2-CAC9184AC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F0139BEC-4365-4F05-B9EA-B835316FBC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6FBF233A-6858-429E-ADC0-C93A1AD18F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3F076EDF-7E92-48B1-B677-8E9432E0C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56" name="Textplatzhalter 4" descr="Kurzbeschrieb Projekt" title="Projektbeschreibung">
            <a:extLst>
              <a:ext uri="{FF2B5EF4-FFF2-40B4-BE49-F238E27FC236}">
                <a16:creationId xmlns:a16="http://schemas.microsoft.com/office/drawing/2014/main" id="{65BC1B5C-B2EF-40C0-88CE-C5EB95BF1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57" name="Textplatzhalter 4" descr="Beschreibung von Nutzen und Kosten" title="Kosten/Nutzen">
            <a:extLst>
              <a:ext uri="{FF2B5EF4-FFF2-40B4-BE49-F238E27FC236}">
                <a16:creationId xmlns:a16="http://schemas.microsoft.com/office/drawing/2014/main" id="{EA73E93E-B4F3-4DFB-A5DD-DC5D98BB2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823651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58" name="Textplatzhalter 4" descr="Name Projektleiter" title="Projektleiter">
            <a:extLst>
              <a:ext uri="{FF2B5EF4-FFF2-40B4-BE49-F238E27FC236}">
                <a16:creationId xmlns:a16="http://schemas.microsoft.com/office/drawing/2014/main" id="{262EA647-9BB7-46F6-999A-D1BFCFFCC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2108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responsabile del progetto</a:t>
            </a:r>
          </a:p>
        </p:txBody>
      </p:sp>
      <p:sp>
        <p:nvSpPr>
          <p:cNvPr id="59" name="Textplatzhalter 4" descr="Name Projektsponsor" title="Projektsponsor">
            <a:extLst>
              <a:ext uri="{FF2B5EF4-FFF2-40B4-BE49-F238E27FC236}">
                <a16:creationId xmlns:a16="http://schemas.microsoft.com/office/drawing/2014/main" id="{B0553D61-A1A6-4161-AF0B-D7B1276EC9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298" y="469862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Cognome e nome del cliente</a:t>
            </a:r>
          </a:p>
        </p:txBody>
      </p:sp>
      <p:sp>
        <p:nvSpPr>
          <p:cNvPr id="60" name="Textplatzhalter 4" descr="Kürzel Mitglieder Projektausschuss" title="Projektausschuss">
            <a:extLst>
              <a:ext uri="{FF2B5EF4-FFF2-40B4-BE49-F238E27FC236}">
                <a16:creationId xmlns:a16="http://schemas.microsoft.com/office/drawing/2014/main" id="{BF4D8857-62BF-44CD-97C7-364C08F027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299" y="5144491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Membri del comitato direttivo</a:t>
            </a:r>
          </a:p>
        </p:txBody>
      </p:sp>
      <p:sp>
        <p:nvSpPr>
          <p:cNvPr id="61" name="Textplatzhalter 4" descr="Projekt Nummer" title="Projekt Nummer">
            <a:extLst>
              <a:ext uri="{FF2B5EF4-FFF2-40B4-BE49-F238E27FC236}">
                <a16:creationId xmlns:a16="http://schemas.microsoft.com/office/drawing/2014/main" id="{FFE5A316-C2BD-429B-896E-AF3EF52C9F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62" name="Textplatzhalter 4" descr="Monat / Jahr des Rapports" title="Monat / Jahr">
            <a:extLst>
              <a:ext uri="{FF2B5EF4-FFF2-40B4-BE49-F238E27FC236}">
                <a16:creationId xmlns:a16="http://schemas.microsoft.com/office/drawing/2014/main" id="{B807895A-0C8E-44CE-AA9C-EFB6AEC476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0E23D901-A551-431A-B564-4F596F4381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64" name="Textplatzhalter 4">
            <a:extLst>
              <a:ext uri="{FF2B5EF4-FFF2-40B4-BE49-F238E27FC236}">
                <a16:creationId xmlns:a16="http://schemas.microsoft.com/office/drawing/2014/main" id="{2B5B34EF-1482-4D11-AB94-0AC9AD1586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D12A1F8F-EA47-4A2D-8B29-87C909320F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3CFBF25D-07DA-4E7B-B7BE-0AA8C9754B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132292F4-9C9D-49EE-99C8-8A18D3E9D2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68" name="Textplatzhalter 4">
            <a:extLst>
              <a:ext uri="{FF2B5EF4-FFF2-40B4-BE49-F238E27FC236}">
                <a16:creationId xmlns:a16="http://schemas.microsoft.com/office/drawing/2014/main" id="{15DBDB13-E523-4F0E-9491-A955DDF499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69" name="Textplatzhalter 2" descr="Projektname" title="Projektname">
            <a:extLst>
              <a:ext uri="{FF2B5EF4-FFF2-40B4-BE49-F238E27FC236}">
                <a16:creationId xmlns:a16="http://schemas.microsoft.com/office/drawing/2014/main" id="{25B9D867-F06C-4CD4-A73C-44EB918304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70" name="Textplatzhalter 4" descr="Budget in kCHF" title="Budget">
            <a:extLst>
              <a:ext uri="{FF2B5EF4-FFF2-40B4-BE49-F238E27FC236}">
                <a16:creationId xmlns:a16="http://schemas.microsoft.com/office/drawing/2014/main" id="{FBB15F64-8152-45EF-9FE4-8929DF39C6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7087" y="5758284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 dirty="0"/>
              <a:t>Budget approvato CAPEX e OPEX</a:t>
            </a:r>
          </a:p>
        </p:txBody>
      </p:sp>
      <p:sp>
        <p:nvSpPr>
          <p:cNvPr id="71" name="Textplatzhalter 2" descr="Projektname" title="Projektname">
            <a:extLst>
              <a:ext uri="{FF2B5EF4-FFF2-40B4-BE49-F238E27FC236}">
                <a16:creationId xmlns:a16="http://schemas.microsoft.com/office/drawing/2014/main" id="{4FAA8F15-9B16-450B-A15D-3E4AA0E0A29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268581314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ap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orior.ch/fileadmin/_processed_/csm_Rapelli_NEU_ed9459eed5.png">
            <a:extLst>
              <a:ext uri="{FF2B5EF4-FFF2-40B4-BE49-F238E27FC236}">
                <a16:creationId xmlns:a16="http://schemas.microsoft.com/office/drawing/2014/main" id="{49EE9B37-0A50-4A7E-BD9B-9A8D6F9D2C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91440"/>
            <a:ext cx="11969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Elenco e descrizione dei lavori completati/risultati e dei prossimi lavori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Descrivere i problemi e le situazioni in merito a cui il cliente/comitato direttivo deve decidere, fase di transizione inclusa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dei rischi e delle misure adottate per evitarli/ridurli</a:t>
            </a:r>
          </a:p>
          <a:p>
            <a:pPr lvl="1"/>
            <a:r>
              <a:rPr lang="it-ch"/>
              <a:t>Secondo livello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Inserire le attività con la data di completamento originale (base line) e pianificata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Breve descrizione del progetto (requisiti e obiettivi)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Descrizione qualitativa e quantitativa del business case, indicatori inclusi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Cognome e nome del responsabile del progetto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Cognome e nome del cliente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Membri del comitato direttivo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Tipo di progetto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Classe di progetto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approvati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Costi totali stimati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Merce / servizi ordinati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Fattura registrata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Corrente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it-ch"/>
              <a:t>Budget approvato CAPEX e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43CC6F7D-9FBF-4649-9A87-C4688F6487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Inserire il nome del progetto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7E556B90-3C4D-4C1B-8976-36296F0C27D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ch"/>
              <a:t>Mese / anno</a:t>
            </a:r>
          </a:p>
        </p:txBody>
      </p:sp>
    </p:spTree>
    <p:extLst>
      <p:ext uri="{BB962C8B-B14F-4D97-AF65-F5344CB8AC3E}">
        <p14:creationId xmlns:p14="http://schemas.microsoft.com/office/powerpoint/2010/main" val="79027450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nden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Punti in sospeso dell’ultimo comitato direttivo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8" y="1857435"/>
            <a:ext cx="7783033" cy="407827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5922963" algn="l"/>
                <a:tab pos="6900863" algn="l"/>
              </a:tabLst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tabLst>
                <a:tab pos="5922963" algn="l"/>
                <a:tab pos="6900863" algn="l"/>
              </a:tabLst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Aggiungere questioni in sospeso – denominazione e stato	Nome	Data</a:t>
            </a:r>
          </a:p>
          <a:p>
            <a:pPr lvl="1"/>
            <a:r>
              <a:rPr lang="it-ch"/>
              <a:t>Secondo livello</a:t>
            </a:r>
          </a:p>
          <a:p>
            <a:pPr lvl="1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93A352-DEC4-499B-8800-0A579F4E308B}"/>
              </a:ext>
            </a:extLst>
          </p:cNvPr>
          <p:cNvSpPr txBox="1"/>
          <p:nvPr userDrawn="1"/>
        </p:nvSpPr>
        <p:spPr>
          <a:xfrm>
            <a:off x="252413" y="1457325"/>
            <a:ext cx="889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815138" algn="l"/>
                <a:tab pos="7804150" algn="l"/>
              </a:tabLst>
            </a:pPr>
            <a:r>
              <a:rPr lang="it-ch" sz="2000" b="1">
                <a:latin typeface="Avenir LT Std 35 Light" panose="020B0402020203020204" pitchFamily="34" charset="0"/>
              </a:rPr>
              <a:t>Questione in sospeso	Chi	Quando</a:t>
            </a:r>
          </a:p>
        </p:txBody>
      </p:sp>
    </p:spTree>
    <p:extLst>
      <p:ext uri="{BB962C8B-B14F-4D97-AF65-F5344CB8AC3E}">
        <p14:creationId xmlns:p14="http://schemas.microsoft.com/office/powerpoint/2010/main" val="236882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eit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Focus sulla tabella di marcia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CE12EA-9311-4AD4-84F6-CF9925915687}"/>
              </a:ext>
            </a:extLst>
          </p:cNvPr>
          <p:cNvSpPr txBox="1"/>
          <p:nvPr userDrawn="1"/>
        </p:nvSpPr>
        <p:spPr>
          <a:xfrm>
            <a:off x="252411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ch" sz="2000" b="1" dirty="0">
                <a:latin typeface="Avenir LT Std 35 Light" panose="020B0402020203020204" pitchFamily="34" charset="0"/>
              </a:rPr>
              <a:t>Scadenze aggiornate del piano obiettivi intermedi </a:t>
            </a:r>
            <a:r>
              <a:rPr lang="it-ch" sz="1600" b="1" dirty="0">
                <a:latin typeface="Avenir LT Std 35 Light" panose="020B0402020203020204" pitchFamily="34" charset="0"/>
              </a:rPr>
              <a:t>(dettagli in appendice)</a:t>
            </a:r>
            <a:endParaRPr lang="it-ch" sz="2000" b="1" dirty="0">
              <a:latin typeface="Avenir LT Std 35 Light" panose="020B0402020203020204" pitchFamily="34" charset="0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D7C739-3A2F-4F29-A20D-164489D2D17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413" y="1857436"/>
            <a:ext cx="8721466" cy="3143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LT Std 35 Light" panose="020B0402020203020204" pitchFamily="34" charset="0"/>
              </a:defRPr>
            </a:lvl1pPr>
          </a:lstStyle>
          <a:p>
            <a:pPr lvl="0"/>
            <a:r>
              <a:rPr lang="it-ch" dirty="0"/>
              <a:t>Inserire panoramica della tabella di marcia dal documento «Zeitplan-Übersicht-V1-01»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ABC984-2637-4F08-85E7-140130DBD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411" y="5124450"/>
            <a:ext cx="8721727" cy="129761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600">
                <a:latin typeface="Avenir LT Std 35 Light" panose="020B04020202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Avenir LT Std 35 Light" panose="020B0402020203020204" pitchFamily="34" charset="0"/>
              </a:defRPr>
            </a:lvl2pPr>
          </a:lstStyle>
          <a:p>
            <a:pPr lvl="0"/>
            <a:r>
              <a:rPr lang="it-ch"/>
              <a:t>Commenti sulle scadenze attuali – motivi del ritardo e misure</a:t>
            </a:r>
          </a:p>
          <a:p>
            <a:pPr lvl="1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C0B888-08FA-44E7-8FE7-13A859EED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52411" y="2203320"/>
            <a:ext cx="8721466" cy="27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osten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Costi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1CDFB20-63B4-40E6-8509-1AFDC9F212D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412" y="1275907"/>
            <a:ext cx="8721466" cy="5050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venir LT Std 35 Light" panose="020B0402020203020204" pitchFamily="34" charset="0"/>
              </a:defRPr>
            </a:lvl1pPr>
          </a:lstStyle>
          <a:p>
            <a:pPr lvl="0"/>
            <a:r>
              <a:rPr lang="it-ch"/>
              <a:t>Inserire la panoramica dei costi dal documento «Projekt-Kostenschätzung-V1-01»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0478260-1531-4A42-9BA1-12D433729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691013" y="1643685"/>
            <a:ext cx="6050073" cy="46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0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osten Erklä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Costi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017" y="1857435"/>
            <a:ext cx="8550571" cy="4078273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712788" indent="-350838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Spiegazione della differenza e misure per ogni variazione significativa</a:t>
            </a:r>
          </a:p>
          <a:p>
            <a:pPr lvl="2"/>
            <a:r>
              <a:rPr lang="it-ch"/>
              <a:t>Secondo livello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CBC998-8BE6-405B-A45B-0A31290D531B}"/>
              </a:ext>
            </a:extLst>
          </p:cNvPr>
          <p:cNvSpPr txBox="1"/>
          <p:nvPr userDrawn="1"/>
        </p:nvSpPr>
        <p:spPr>
          <a:xfrm>
            <a:off x="341017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ch" sz="2000" b="1">
                <a:latin typeface="Avenir LT Std 35 Light" panose="020B0402020203020204" pitchFamily="34" charset="0"/>
              </a:rPr>
              <a:t>Controllo dei costi</a:t>
            </a:r>
          </a:p>
        </p:txBody>
      </p:sp>
    </p:spTree>
    <p:extLst>
      <p:ext uri="{BB962C8B-B14F-4D97-AF65-F5344CB8AC3E}">
        <p14:creationId xmlns:p14="http://schemas.microsoft.com/office/powerpoint/2010/main" val="121257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jektfort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Avanzamento del progetto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1pPr>
            <a:lvl2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marL="361950" marR="0" lvl="1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ch"/>
              <a:t>Descrivere l’avanzamento dei lavori della fase attuale del progetto</a:t>
            </a:r>
          </a:p>
          <a:p>
            <a:pPr marL="361950" marR="0" lvl="1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ch"/>
              <a:t>Descrivere l’avanzamento dei lavori della fase attuale del progetto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304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rganisationsentwick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Sviluppo organizzativo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9" y="1857435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Piano, avanzamento rispetto al piano, prossimi passi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CBC998-8BE6-405B-A45B-0A31290D531B}"/>
              </a:ext>
            </a:extLst>
          </p:cNvPr>
          <p:cNvSpPr txBox="1"/>
          <p:nvPr userDrawn="1"/>
        </p:nvSpPr>
        <p:spPr>
          <a:xfrm>
            <a:off x="341017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ch" sz="2000" b="1">
                <a:latin typeface="Avenir LT Std 35 Light" panose="020B0402020203020204" pitchFamily="34" charset="0"/>
              </a:rPr>
              <a:t>Piano di sviluppo organizzazione operativa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3D0499-832F-4914-A955-EC3F549A2D23}"/>
              </a:ext>
            </a:extLst>
          </p:cNvPr>
          <p:cNvSpPr txBox="1"/>
          <p:nvPr userDrawn="1"/>
        </p:nvSpPr>
        <p:spPr>
          <a:xfrm>
            <a:off x="341017" y="3927628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ch" sz="2000" b="1">
                <a:latin typeface="Avenir LT Std 35 Light" panose="020B0402020203020204" pitchFamily="34" charset="0"/>
              </a:rPr>
              <a:t>Piano di sviluppo organizzazione commerciale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7202595-9582-4869-8FB8-F6394980B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1479" y="4317100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Piano, avanzamento rispetto al piano, prossimi passi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F5791F-B220-4EE8-AB22-2970CCB0F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87202" y="1837419"/>
            <a:ext cx="512136" cy="9859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A7216D5-AF95-436C-A276-819168F16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52203" y="4317100"/>
            <a:ext cx="512136" cy="985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B9FACF-80E3-42AB-A7F5-B137EF57AF03}"/>
              </a:ext>
            </a:extLst>
          </p:cNvPr>
          <p:cNvSpPr txBox="1"/>
          <p:nvPr userDrawn="1"/>
        </p:nvSpPr>
        <p:spPr>
          <a:xfrm>
            <a:off x="341017" y="1076600"/>
            <a:ext cx="8550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ch" sz="1100" i="1">
                <a:latin typeface="Avenir LT Std 35 Light" panose="020B0402020203020204" pitchFamily="34" charset="0"/>
              </a:rPr>
              <a:t>Semaforo: verde – come da programma, arancione – come da programma ma con incertezze, rosso – non come da programma</a:t>
            </a:r>
          </a:p>
        </p:txBody>
      </p:sp>
    </p:spTree>
    <p:extLst>
      <p:ext uri="{BB962C8B-B14F-4D97-AF65-F5344CB8AC3E}">
        <p14:creationId xmlns:p14="http://schemas.microsoft.com/office/powerpoint/2010/main" val="293549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otwendige Entscheid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>
                <a:latin typeface="Avenir LT Std 65 Medium" panose="020B0803020203020204" pitchFamily="34" charset="0"/>
              </a:rPr>
              <a:t>Decisioni necessarie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000" b="0">
                <a:latin typeface="Avenir LT Std 35 Light" panose="020B0402020203020204" pitchFamily="34" charset="0"/>
              </a:defRPr>
            </a:lvl1pPr>
            <a:lvl2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it-ch"/>
              <a:t>Per ogni argomento: situazione di partenza, proposta, decisione necessaria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084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614662" y="6498601"/>
            <a:ext cx="351175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ch" sz="900" b="0">
                <a:solidFill>
                  <a:prstClr val="black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Presentazione del team direttivo Nome del progetto</a:t>
            </a:r>
          </a:p>
        </p:txBody>
      </p:sp>
      <p:pic>
        <p:nvPicPr>
          <p:cNvPr id="2" name="Picture 2" descr="K:\07-0 Orior Gruppe\Fotos &amp; Logos\Logos\ORIOR Logo_5Star_Excellence in Food_NEU\Logo_Orior5Star_Excellence_cmyk_300dp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80" y="166998"/>
            <a:ext cx="1152000" cy="3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-90414" y="6439387"/>
            <a:ext cx="623887" cy="248751"/>
          </a:xfrm>
          <a:prstGeom prst="rect">
            <a:avLst/>
          </a:prstGeom>
          <a:solidFill>
            <a:srgbClr val="7C9DC0"/>
          </a:solidFill>
          <a:ln>
            <a:noFill/>
          </a:ln>
          <a:effectLst/>
        </p:spPr>
        <p:txBody>
          <a:bodyPr lIns="0" tIns="72000" rIns="108000" bIns="72000" anchor="ctr"/>
          <a:lstStyle/>
          <a:p>
            <a:pPr indent="88900" algn="r" defTabSz="727075" eaLnBrk="0" hangingPunct="0"/>
            <a:fld id="{35246B14-61FF-4329-9A43-5B0AD8C6038A}" type="slidenum">
              <a:rPr lang="en-GB" sz="1050" b="0" spc="2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pPr indent="88900" algn="r" defTabSz="727075" eaLnBrk="0" hangingPunct="0"/>
              <a:t>‹Nr.›</a:t>
            </a:fld>
            <a:endParaRPr lang="en-GB" sz="1050" b="0" spc="2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3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6" r:id="rId4"/>
    <p:sldLayoutId id="2147483857" r:id="rId5"/>
    <p:sldLayoutId id="2147483850" r:id="rId6"/>
    <p:sldLayoutId id="2147483852" r:id="rId7"/>
    <p:sldLayoutId id="2147483853" r:id="rId8"/>
    <p:sldLayoutId id="2147483854" r:id="rId9"/>
    <p:sldLayoutId id="2147483855" r:id="rId10"/>
    <p:sldLayoutId id="2147483858" r:id="rId11"/>
    <p:sldLayoutId id="2147483706" r:id="rId12"/>
    <p:sldLayoutId id="2147483707" r:id="rId13"/>
    <p:sldLayoutId id="2147483859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002D3C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K:\07-0 Orior Gruppe\Vorlagen\ORIOR Logo_5Star_Excellence in Food_NEU\Logo_Orior5Star_Excellence_cmyk_300dpi.jpg">
            <a:extLst>
              <a:ext uri="{FF2B5EF4-FFF2-40B4-BE49-F238E27FC236}">
                <a16:creationId xmlns:a16="http://schemas.microsoft.com/office/drawing/2014/main" id="{A8F1863A-F74A-455D-B1F9-98E3CD124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38547"/>
            <a:ext cx="7921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FA7F96E2-74F1-43D0-AD15-4EE638F21F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662865"/>
            <a:ext cx="7058025" cy="6078503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marL="357188" indent="-176213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536575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370013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sz="1200" b="1" dirty="0">
              <a:latin typeface="Calibri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BA7B4E4-EFAC-44D3-855B-ED08EDD5F6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412576"/>
            <a:ext cx="1584325" cy="5327615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  <a:ln>
            <a:noFill/>
          </a:ln>
          <a:effectLst/>
        </p:spPr>
        <p:txBody>
          <a:bodyPr lIns="71996" tIns="89994" rIns="71996" bIns="71996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ch" sz="1000" b="1" dirty="0">
                <a:latin typeface="Calibri" pitchFamily="34" charset="0"/>
              </a:rPr>
              <a:t>Descrizione del progetto</a:t>
            </a: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it-ch" sz="1000" b="1" dirty="0">
                <a:solidFill>
                  <a:srgbClr val="000000"/>
                </a:solidFill>
                <a:latin typeface="Calibri" pitchFamily="34" charset="0"/>
              </a:rPr>
              <a:t>Business case</a:t>
            </a:r>
          </a:p>
          <a:p>
            <a:pPr eaLnBrk="1" hangingPunct="1">
              <a:defRPr/>
            </a:pPr>
            <a:endParaRPr lang="de-CH" altLang="de-DE" sz="10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it-ch" sz="1000" b="1" dirty="0">
                <a:latin typeface="Calibri" pitchFamily="34" charset="0"/>
              </a:rPr>
              <a:t>Responsabile del progetto</a:t>
            </a:r>
          </a:p>
          <a:p>
            <a:pPr eaLnBrk="1" hangingPunct="1">
              <a:defRPr/>
            </a:pPr>
            <a:endParaRPr lang="de-CH" altLang="de-DE" sz="10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it-ch" sz="1000" b="1" dirty="0">
                <a:latin typeface="Calibri" pitchFamily="34" charset="0"/>
              </a:rPr>
              <a:t>Sponsor del progetto</a:t>
            </a:r>
          </a:p>
          <a:p>
            <a:pPr eaLnBrk="1" hangingPunct="1">
              <a:defRPr/>
            </a:pPr>
            <a:endParaRPr lang="de-CH" altLang="de-DE" sz="10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it-ch" sz="1000" b="1" dirty="0">
                <a:latin typeface="Calibri" pitchFamily="34" charset="0"/>
              </a:rPr>
              <a:t>Gestione del progetto</a:t>
            </a:r>
          </a:p>
          <a:p>
            <a:pPr eaLnBrk="1" hangingPunct="1">
              <a:defRPr/>
            </a:pPr>
            <a:endParaRPr lang="de-CH" altLang="de-DE" sz="10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it-ch" sz="1000" b="1" dirty="0">
                <a:latin typeface="Calibri" pitchFamily="34" charset="0"/>
              </a:rPr>
              <a:t>Budget (</a:t>
            </a:r>
            <a:r>
              <a:rPr lang="it-ch" sz="1000" b="1" dirty="0" err="1">
                <a:latin typeface="Calibri" pitchFamily="34" charset="0"/>
              </a:rPr>
              <a:t>kCHF</a:t>
            </a:r>
            <a:r>
              <a:rPr lang="it-ch" sz="1000" b="1" dirty="0">
                <a:latin typeface="Calibri" pitchFamily="34" charset="0"/>
              </a:rPr>
              <a:t>)</a:t>
            </a: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C26E2A4-C776-45C5-AD73-AE637F53BD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677564"/>
            <a:ext cx="1584325" cy="323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D20CBD4-B73B-4B81-AE64-C3F92DA921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7188" y="750589"/>
            <a:ext cx="3384550" cy="223043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tabLst>
                <a:tab pos="266700" algn="l"/>
                <a:tab pos="1706563" algn="l"/>
                <a:tab pos="2513013" algn="l"/>
              </a:tabLst>
              <a:defRPr/>
            </a:pPr>
            <a:r>
              <a:rPr lang="it-ch" sz="1100" b="1" i="1">
                <a:latin typeface="Calibri" pitchFamily="34" charset="0"/>
              </a:rPr>
              <a:t>Obiettivi intermedi</a:t>
            </a:r>
            <a:r>
              <a:rPr lang="it-ch" sz="1100" b="1">
                <a:latin typeface="Calibri" pitchFamily="34" charset="0"/>
              </a:rPr>
              <a:t>	</a:t>
            </a:r>
            <a:r>
              <a:rPr lang="it-ch" sz="1100" u="sng">
                <a:latin typeface="Calibri" pitchFamily="34" charset="0"/>
              </a:rPr>
              <a:t>Piano</a:t>
            </a:r>
            <a:r>
              <a:rPr lang="it-ch" sz="1100">
                <a:latin typeface="Calibri" pitchFamily="34" charset="0"/>
              </a:rPr>
              <a:t>	</a:t>
            </a:r>
            <a:r>
              <a:rPr lang="it-ch" sz="1100" u="sng">
                <a:latin typeface="Calibri" pitchFamily="34" charset="0"/>
              </a:rPr>
              <a:t>Proiezione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6EE586-2908-4CC6-9B11-D4AEC1CD15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1844377"/>
            <a:ext cx="3449638" cy="1136650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ch" sz="1200" b="1" i="1">
                <a:latin typeface="Calibri" pitchFamily="34" charset="0"/>
              </a:rPr>
              <a:t>Panoramica dei costi </a:t>
            </a:r>
            <a:r>
              <a:rPr lang="it-ch" sz="1000" i="1">
                <a:latin typeface="Calibri" pitchFamily="34" charset="0"/>
              </a:rPr>
              <a:t>(in 1000 CHF)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87CD78-CEED-4133-AA97-3C434097A5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750589"/>
            <a:ext cx="3449638" cy="100806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t-ch" sz="1100" b="1" i="1">
                <a:latin typeface="Calibri" pitchFamily="34" charset="0"/>
              </a:rPr>
              <a:t>Panoramica stato </a:t>
            </a:r>
          </a:p>
          <a:p>
            <a:pPr eaLnBrk="1" hangingPunct="1">
              <a:spcBef>
                <a:spcPct val="0"/>
              </a:spcBef>
              <a:spcAft>
                <a:spcPts val="900"/>
              </a:spcAft>
              <a:buFontTx/>
              <a:buNone/>
              <a:tabLst>
                <a:tab pos="265113" algn="ctr"/>
                <a:tab pos="1438275" algn="ctr"/>
                <a:tab pos="2514600" algn="ctr"/>
                <a:tab pos="4302125" algn="l"/>
              </a:tabLst>
              <a:defRPr/>
            </a:pPr>
            <a:r>
              <a:rPr lang="it-ch" sz="1100">
                <a:latin typeface="Calibri" pitchFamily="34" charset="0"/>
              </a:rPr>
              <a:t>	Costi	Tabella di marcia	Rischio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B1F1BF-7F03-4DDC-B4BA-E6AD945B0D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3054052"/>
            <a:ext cx="6913563" cy="189506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it-ch" sz="1100" b="1" i="1">
                <a:latin typeface="Calibri" pitchFamily="34" charset="0"/>
              </a:rPr>
              <a:t>Risultati, progressi e prossimi passi</a:t>
            </a:r>
          </a:p>
          <a:p>
            <a:pPr eaLnBrk="1" hangingPunct="1"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it-ch" sz="1100" b="1">
                <a:latin typeface="Calibri" pitchFamily="34" charset="0"/>
              </a:rPr>
              <a:t>		</a:t>
            </a:r>
          </a:p>
          <a:p>
            <a:pPr eaLnBrk="1" hangingPunct="1">
              <a:defRPr/>
            </a:pPr>
            <a:endParaRPr lang="de-CH" altLang="de-DE" dirty="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14AECDC9-8073-4EF2-864D-9D43C88711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052214"/>
            <a:ext cx="1584325" cy="325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A0186103-E9C4-4497-AB8C-C5DC87F738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7188" y="5019947"/>
            <a:ext cx="3384550" cy="164941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tabLst>
                <a:tab pos="266700" algn="l"/>
                <a:tab pos="2065338" algn="l"/>
                <a:tab pos="2955925" algn="l"/>
              </a:tabLst>
              <a:defRPr/>
            </a:pPr>
            <a:r>
              <a:rPr lang="it-ch" sz="1100" b="1" i="1">
                <a:latin typeface="Calibri" pitchFamily="34" charset="0"/>
              </a:rPr>
              <a:t>Fattori di rischio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20A66F3F-C841-4483-8AEA-0A4621DF39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5019947"/>
            <a:ext cx="3449638" cy="164941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it-ch" sz="1100" b="1" i="1">
                <a:latin typeface="+mj-lt"/>
              </a:rPr>
              <a:t>Problemi e decisioni necessarie</a:t>
            </a:r>
          </a:p>
          <a:p>
            <a:pPr eaLnBrk="1" hangingPunct="1"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it-ch" sz="1100" b="1">
                <a:latin typeface="+mj-lt"/>
              </a:rPr>
              <a:t>		</a:t>
            </a:r>
          </a:p>
          <a:p>
            <a:pPr eaLnBrk="1" hangingPunct="1">
              <a:defRPr/>
            </a:pPr>
            <a:endParaRPr lang="de-CH" altLang="de-DE" sz="1100" dirty="0">
              <a:latin typeface="+mj-lt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E3AA448-61D0-440B-A54D-5DAD2017BDE5}"/>
              </a:ext>
            </a:extLst>
          </p:cNvPr>
          <p:cNvSpPr txBox="1">
            <a:spLocks/>
          </p:cNvSpPr>
          <p:nvPr userDrawn="1"/>
        </p:nvSpPr>
        <p:spPr>
          <a:xfrm>
            <a:off x="1908175" y="2060277"/>
            <a:ext cx="3527425" cy="287337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541338" algn="l"/>
                <a:tab pos="1255713" algn="l"/>
                <a:tab pos="1971675" algn="l"/>
                <a:tab pos="2687638" algn="l"/>
                <a:tab pos="4127500" algn="l"/>
              </a:tabLst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tabLst>
                <a:tab pos="627063" algn="l"/>
                <a:tab pos="1255713" algn="l"/>
                <a:tab pos="1881188" algn="l"/>
                <a:tab pos="2603500" algn="l"/>
                <a:tab pos="4127500" algn="l"/>
              </a:tabLst>
              <a:defRPr/>
            </a:pPr>
            <a:r>
              <a:rPr lang="it-ch"/>
              <a:t>	Approvato	Stima	Vincolato	Speso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75F9F9E3-29B0-441D-8480-3F73A573BE42}"/>
              </a:ext>
            </a:extLst>
          </p:cNvPr>
          <p:cNvSpPr txBox="1">
            <a:spLocks/>
          </p:cNvSpPr>
          <p:nvPr userDrawn="1"/>
        </p:nvSpPr>
        <p:spPr>
          <a:xfrm>
            <a:off x="1908175" y="2276177"/>
            <a:ext cx="576263" cy="6477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541338" algn="l"/>
                <a:tab pos="1255713" algn="l"/>
                <a:tab pos="1971675" algn="l"/>
                <a:tab pos="2687638" algn="l"/>
                <a:tab pos="4127500" algn="l"/>
              </a:tabLst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it-ch" sz="900"/>
              <a:t>Capex</a:t>
            </a:r>
          </a:p>
          <a:p>
            <a:pPr eaLnBrk="1" hangingPunct="1">
              <a:defRPr/>
            </a:pPr>
            <a:r>
              <a:rPr lang="it-ch" sz="900"/>
              <a:t>Opex</a:t>
            </a:r>
          </a:p>
          <a:p>
            <a:pPr eaLnBrk="1" hangingPunct="1">
              <a:defRPr/>
            </a:pPr>
            <a:r>
              <a:rPr lang="it-ch" sz="900"/>
              <a:t>Totale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06823CD4-665B-441C-82BC-7FD76CFCEC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88640"/>
            <a:ext cx="1584325" cy="4111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ch" sz="1350" b="1" dirty="0">
                <a:solidFill>
                  <a:srgbClr val="002060"/>
                </a:solidFill>
                <a:latin typeface="Calibri" pitchFamily="34" charset="0"/>
              </a:rPr>
              <a:t>Cockpit del progetto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4C068C7-9294-43D7-BC61-B43BD0BE3D2C}"/>
              </a:ext>
            </a:extLst>
          </p:cNvPr>
          <p:cNvSpPr txBox="1"/>
          <p:nvPr userDrawn="1"/>
        </p:nvSpPr>
        <p:spPr>
          <a:xfrm>
            <a:off x="251520" y="6608972"/>
            <a:ext cx="1057275" cy="12311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ch" sz="800" b="1">
                <a:latin typeface="Avenir LT Std 35 Light" panose="020B0402020203020204" pitchFamily="34" charset="0"/>
              </a:rPr>
              <a:t>Pagina </a:t>
            </a:r>
            <a:fld id="{8393C344-A568-4347-AC9D-4B47007FC1E3}" type="slidenum">
              <a:rPr lang="de-CH" altLang="de-DE" sz="800" b="1" smtClean="0">
                <a:latin typeface="Avenir LT Std 35 Light" panose="020B0402020203020204" pitchFamily="34" charset="0"/>
              </a:rPr>
              <a:pPr eaLnBrk="1" hangingPunct="1">
                <a:defRPr/>
              </a:pPr>
              <a:t>‹Nr.›</a:t>
            </a:fld>
            <a:endParaRPr lang="de-CH" altLang="de-DE" sz="800" b="1">
              <a:latin typeface="Avenir LT Std 35 Light" panose="020B04020202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3383F9-E103-4EA7-9F15-0870E7C0E5FF}"/>
              </a:ext>
            </a:extLst>
          </p:cNvPr>
          <p:cNvGrpSpPr/>
          <p:nvPr userDrawn="1"/>
        </p:nvGrpSpPr>
        <p:grpSpPr>
          <a:xfrm>
            <a:off x="1810879" y="1196752"/>
            <a:ext cx="914400" cy="432048"/>
            <a:chOff x="1810879" y="1196752"/>
            <a:chExt cx="914400" cy="432048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6B9F3466-6AD0-4960-806C-FF05B9B7D95B}"/>
                </a:ext>
              </a:extLst>
            </p:cNvPr>
            <p:cNvSpPr/>
            <p:nvPr userDrawn="1"/>
          </p:nvSpPr>
          <p:spPr>
            <a:xfrm>
              <a:off x="2051720" y="1196752"/>
              <a:ext cx="432718" cy="432048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ch" sz="700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595388E-6755-4222-BD70-609BD0962533}"/>
                </a:ext>
              </a:extLst>
            </p:cNvPr>
            <p:cNvSpPr txBox="1"/>
            <p:nvPr userDrawn="1"/>
          </p:nvSpPr>
          <p:spPr>
            <a:xfrm>
              <a:off x="1810879" y="1236597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verde </a:t>
              </a:r>
            </a:p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arancione</a:t>
              </a:r>
            </a:p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rosso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D67F30-4B7A-4295-990A-CF94D21EA1BF}"/>
              </a:ext>
            </a:extLst>
          </p:cNvPr>
          <p:cNvGrpSpPr/>
          <p:nvPr userDrawn="1"/>
        </p:nvGrpSpPr>
        <p:grpSpPr>
          <a:xfrm>
            <a:off x="2991979" y="1205239"/>
            <a:ext cx="914400" cy="432048"/>
            <a:chOff x="1810879" y="1196752"/>
            <a:chExt cx="914400" cy="432048"/>
          </a:xfrm>
        </p:grpSpPr>
        <p:sp>
          <p:nvSpPr>
            <p:cNvPr id="30" name="Ellipse 2">
              <a:extLst>
                <a:ext uri="{FF2B5EF4-FFF2-40B4-BE49-F238E27FC236}">
                  <a16:creationId xmlns:a16="http://schemas.microsoft.com/office/drawing/2014/main" id="{4F5141BE-6D49-409F-84D6-7E5915F5C305}"/>
                </a:ext>
              </a:extLst>
            </p:cNvPr>
            <p:cNvSpPr/>
            <p:nvPr userDrawn="1"/>
          </p:nvSpPr>
          <p:spPr>
            <a:xfrm>
              <a:off x="2051720" y="1196752"/>
              <a:ext cx="432718" cy="432048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ch" sz="7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3B2683-4C43-488E-8A78-95A9039FEC96}"/>
                </a:ext>
              </a:extLst>
            </p:cNvPr>
            <p:cNvSpPr txBox="1"/>
            <p:nvPr userDrawn="1"/>
          </p:nvSpPr>
          <p:spPr>
            <a:xfrm>
              <a:off x="1810879" y="1236597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verde </a:t>
              </a:r>
            </a:p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arancione</a:t>
              </a:r>
            </a:p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rosso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ED6B98-098F-479D-B6FF-248AF351ABB4}"/>
              </a:ext>
            </a:extLst>
          </p:cNvPr>
          <p:cNvGrpSpPr/>
          <p:nvPr userDrawn="1"/>
        </p:nvGrpSpPr>
        <p:grpSpPr>
          <a:xfrm>
            <a:off x="4106634" y="1214933"/>
            <a:ext cx="914400" cy="432048"/>
            <a:chOff x="1810879" y="1196752"/>
            <a:chExt cx="914400" cy="432048"/>
          </a:xfrm>
        </p:grpSpPr>
        <p:sp>
          <p:nvSpPr>
            <p:cNvPr id="33" name="Ellipse 2">
              <a:extLst>
                <a:ext uri="{FF2B5EF4-FFF2-40B4-BE49-F238E27FC236}">
                  <a16:creationId xmlns:a16="http://schemas.microsoft.com/office/drawing/2014/main" id="{C9AC045D-E1A0-4DC9-8E8E-2C0B58F9FA06}"/>
                </a:ext>
              </a:extLst>
            </p:cNvPr>
            <p:cNvSpPr/>
            <p:nvPr userDrawn="1"/>
          </p:nvSpPr>
          <p:spPr>
            <a:xfrm>
              <a:off x="2051720" y="1196752"/>
              <a:ext cx="432718" cy="432048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ch" sz="7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EC7AB9-A111-4D00-9E82-B63729D94DD3}"/>
                </a:ext>
              </a:extLst>
            </p:cNvPr>
            <p:cNvSpPr txBox="1"/>
            <p:nvPr userDrawn="1"/>
          </p:nvSpPr>
          <p:spPr>
            <a:xfrm>
              <a:off x="1810879" y="1236597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verde </a:t>
              </a:r>
            </a:p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arancione</a:t>
              </a:r>
            </a:p>
            <a:p>
              <a:pPr algn="ctr"/>
              <a:r>
                <a:rPr lang="it-ch" sz="600" dirty="0">
                  <a:solidFill>
                    <a:schemeClr val="tx1"/>
                  </a:solidFill>
                </a:rPr>
                <a:t>rosso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6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5E9137-B953-49E5-8B03-5ED0C3331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" r="735" b="1803"/>
          <a:stretch/>
        </p:blipFill>
        <p:spPr>
          <a:xfrm rot="5400000">
            <a:off x="1142995" y="-1143001"/>
            <a:ext cx="6858001" cy="9144001"/>
          </a:xfrm>
          <a:prstGeom prst="rect">
            <a:avLst/>
          </a:prstGeom>
        </p:spPr>
      </p:pic>
      <p:sp>
        <p:nvSpPr>
          <p:cNvPr id="3" name="Textfeld 11"/>
          <p:cNvSpPr txBox="1"/>
          <p:nvPr/>
        </p:nvSpPr>
        <p:spPr>
          <a:xfrm>
            <a:off x="961275" y="5672931"/>
            <a:ext cx="8081555" cy="11028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ch" sz="2000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Comitato direttivo Nome del progetto</a:t>
            </a:r>
            <a:br>
              <a:rPr lang="it-ch" sz="1400">
                <a:solidFill>
                  <a:schemeClr val="tx1">
                    <a:lumMod val="65000"/>
                    <a:lumOff val="35000"/>
                  </a:schemeClr>
                </a:solidFill>
                <a:latin typeface="Avenir LT Std 55 Roman" pitchFamily="34" charset="0"/>
                <a:ea typeface="Roboto Medium" panose="02000000000000000000" pitchFamily="2" charset="0"/>
              </a:rPr>
            </a:br>
            <a:r>
              <a:rPr lang="it-ch" sz="14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Nome</a:t>
            </a:r>
            <a:r>
              <a:rPr lang="it-ch" sz="14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responsabile di progetto</a:t>
            </a:r>
          </a:p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ch" sz="14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Data</a:t>
            </a:r>
          </a:p>
        </p:txBody>
      </p:sp>
      <p:cxnSp>
        <p:nvCxnSpPr>
          <p:cNvPr id="8" name="Gerade Verbindung 7"/>
          <p:cNvCxnSpPr>
            <a:cxnSpLocks/>
          </p:cNvCxnSpPr>
          <p:nvPr/>
        </p:nvCxnSpPr>
        <p:spPr>
          <a:xfrm>
            <a:off x="1205111" y="6086490"/>
            <a:ext cx="784321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D0099DA-B919-4F5B-A70E-23800B65CD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92" t="10" r="5850" b="-10"/>
          <a:stretch/>
        </p:blipFill>
        <p:spPr>
          <a:xfrm>
            <a:off x="4351942" y="1817923"/>
            <a:ext cx="2633078" cy="36639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E029716-B588-4140-9958-81586082B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306" y="3045059"/>
            <a:ext cx="2129694" cy="120680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65F65A2-068F-472E-AE9A-CCF0EA6A4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06" y="1815152"/>
            <a:ext cx="2129694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033B805-3AB2-455A-9190-ED54A841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22" y="4272334"/>
            <a:ext cx="2128478" cy="11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20C7D52-6D4B-4D73-86D8-0B7C831E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334"/>
            <a:ext cx="2149522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8A6BD5E-81CC-4052-B03D-75114CF0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5059"/>
            <a:ext cx="2149522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D7B27061-C200-439A-8EB8-2D60173A0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08" y="4272334"/>
            <a:ext cx="2143848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4CF8C6B-12BC-4271-BD79-7106721D78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817784"/>
            <a:ext cx="2149522" cy="12068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5CDEE44-BF07-41E8-9096-0482E6E88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8808" y="1817923"/>
            <a:ext cx="2143848" cy="1206802"/>
          </a:xfrm>
          <a:prstGeom prst="rect">
            <a:avLst/>
          </a:prstGeom>
        </p:spPr>
      </p:pic>
      <p:pic>
        <p:nvPicPr>
          <p:cNvPr id="25" name="Picture 2" descr="K:\07-0 Orior Gruppe\Fotos &amp; Logos\Logos\ORIOR Logo_5Star_Excellence in Food_NEU\Logo_Orior5Star_Excellence_rgb_300dpi.png">
            <a:extLst>
              <a:ext uri="{FF2B5EF4-FFF2-40B4-BE49-F238E27FC236}">
                <a16:creationId xmlns:a16="http://schemas.microsoft.com/office/drawing/2014/main" id="{AF525D8B-9A9E-469E-BD94-DD8320C4D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84" y="3393145"/>
            <a:ext cx="1800696" cy="5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:\07-0 Orior Gruppe\Fotos &amp; Logos\Logos\ORIOR Logo_5Star_Excellence in Food_NEU\Logo_Orior5Star_Excellence_rgb_300dpi.png">
            <a:extLst>
              <a:ext uri="{FF2B5EF4-FFF2-40B4-BE49-F238E27FC236}">
                <a16:creationId xmlns:a16="http://schemas.microsoft.com/office/drawing/2014/main" id="{C9D10069-D51E-4440-B1C3-4DCAB6FB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02" y="543018"/>
            <a:ext cx="1800696" cy="5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2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973B41-ADF1-4683-ABCA-838F5EC16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2F355D-DE6B-4380-A057-8E8E4B036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374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978F2D-BE62-4D1F-81E6-514FA9269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175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63554D5-8128-453D-82D1-26DB18C57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F1247D-A288-48DA-A69D-F6D1594260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7183A7-7A46-4FDE-92EA-E9061F265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591E8-B062-4F62-ACCE-111BD53F2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406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782" y="-1"/>
            <a:ext cx="9144967" cy="665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AACF24-38DB-42ED-AA95-F05A24137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t="15982" r="8463" b="11590"/>
          <a:stretch/>
        </p:blipFill>
        <p:spPr>
          <a:xfrm>
            <a:off x="3116198" y="-2"/>
            <a:ext cx="2915999" cy="1548000"/>
          </a:xfrm>
          <a:prstGeom prst="rect">
            <a:avLst/>
          </a:prstGeom>
        </p:spPr>
      </p:pic>
      <p:pic>
        <p:nvPicPr>
          <p:cNvPr id="15" name="Picture 3" descr="K:\07-0 Orior Gruppe\Corporate Communication &amp; IR\Investor Relations\Reporting\HY2019\Daten ns publish\ORI_Halbjahresbericht 2019_de Ordner\Links\18_Fredag-Burger_CMYK.jpg">
            <a:extLst>
              <a:ext uri="{FF2B5EF4-FFF2-40B4-BE49-F238E27FC236}">
                <a16:creationId xmlns:a16="http://schemas.microsoft.com/office/drawing/2014/main" id="{179E43BC-FF38-478C-A595-4CD639126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21116" r="17361" b="25300"/>
          <a:stretch/>
        </p:blipFill>
        <p:spPr bwMode="auto">
          <a:xfrm>
            <a:off x="6224410" y="1703275"/>
            <a:ext cx="2915997" cy="16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26878" r="542" b="5630"/>
          <a:stretch/>
        </p:blipFill>
        <p:spPr bwMode="auto">
          <a:xfrm>
            <a:off x="3107518" y="3500438"/>
            <a:ext cx="2924680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7557" r="8849" b="18921"/>
          <a:stretch/>
        </p:blipFill>
        <p:spPr bwMode="auto">
          <a:xfrm>
            <a:off x="-782" y="5291046"/>
            <a:ext cx="2916781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K:\07-0 Orior Gruppe\Vorlagen\ORIOR Logo_5Star_Excellence in Food_NEU\Logo_Orior5Star_Excellence_cmyk_300dp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328" y="2153170"/>
            <a:ext cx="2630036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b="9272"/>
          <a:stretch/>
        </p:blipFill>
        <p:spPr bwMode="auto">
          <a:xfrm>
            <a:off x="3087134" y="5291046"/>
            <a:ext cx="2920601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5" r="32610" b="10401"/>
          <a:stretch/>
        </p:blipFill>
        <p:spPr bwMode="auto">
          <a:xfrm>
            <a:off x="2" y="1703275"/>
            <a:ext cx="2915997" cy="161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11887" r="3504" b="2726"/>
          <a:stretch/>
        </p:blipFill>
        <p:spPr bwMode="auto">
          <a:xfrm>
            <a:off x="6224411" y="0"/>
            <a:ext cx="2919773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t="23536" r="1844" b="9512"/>
          <a:stretch/>
        </p:blipFill>
        <p:spPr bwMode="auto">
          <a:xfrm>
            <a:off x="6224411" y="5291046"/>
            <a:ext cx="2919773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" b="7256"/>
          <a:stretch/>
        </p:blipFill>
        <p:spPr bwMode="auto">
          <a:xfrm>
            <a:off x="6224412" y="3500438"/>
            <a:ext cx="2916781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t="10222" b="10509"/>
          <a:stretch/>
        </p:blipFill>
        <p:spPr bwMode="auto">
          <a:xfrm>
            <a:off x="0" y="3500438"/>
            <a:ext cx="2915999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r="8308" b="15951"/>
          <a:stretch/>
        </p:blipFill>
        <p:spPr bwMode="auto">
          <a:xfrm>
            <a:off x="-27319" y="-6125"/>
            <a:ext cx="2943318" cy="15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85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7338" y="685624"/>
            <a:ext cx="8639175" cy="360362"/>
          </a:xfrm>
        </p:spPr>
        <p:txBody>
          <a:bodyPr/>
          <a:lstStyle/>
          <a:p>
            <a:r>
              <a:rPr lang="it-ch"/>
              <a:t>Tasselli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004D04-E0B9-4876-9AFF-626C7AAB2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8" t="6017" r="31472" b="9745"/>
          <a:stretch/>
        </p:blipFill>
        <p:spPr>
          <a:xfrm>
            <a:off x="611560" y="1268760"/>
            <a:ext cx="504056" cy="10081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CD3F78-E8BE-4D3C-9A84-D0C6D92A3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9" t="4351" r="32820" b="12995"/>
          <a:stretch/>
        </p:blipFill>
        <p:spPr>
          <a:xfrm>
            <a:off x="1084619" y="1246643"/>
            <a:ext cx="477527" cy="10081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DDC36F-6FCA-42B9-850D-757B58BDA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07" t="5719" r="33943" b="14156"/>
          <a:stretch/>
        </p:blipFill>
        <p:spPr>
          <a:xfrm>
            <a:off x="1591958" y="1268760"/>
            <a:ext cx="512136" cy="985995"/>
          </a:xfrm>
          <a:prstGeom prst="rect">
            <a:avLst/>
          </a:prstGeom>
        </p:spPr>
      </p:pic>
      <p:pic>
        <p:nvPicPr>
          <p:cNvPr id="6" name="Picture 2" descr="Quellbild anzeigen">
            <a:extLst>
              <a:ext uri="{FF2B5EF4-FFF2-40B4-BE49-F238E27FC236}">
                <a16:creationId xmlns:a16="http://schemas.microsoft.com/office/drawing/2014/main" id="{95FE0F82-1822-4095-AFE6-78E4B3091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438636"/>
            <a:ext cx="880492" cy="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uellbild anzeigen">
            <a:extLst>
              <a:ext uri="{FF2B5EF4-FFF2-40B4-BE49-F238E27FC236}">
                <a16:creationId xmlns:a16="http://schemas.microsoft.com/office/drawing/2014/main" id="{3A0FB4FF-4277-4268-BAEC-6BF180C8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538873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F8F5CB-C2AA-4A78-9FCC-80E221D93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340" y="4336117"/>
            <a:ext cx="754897" cy="7548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0CDA71C-9A36-484E-9BA5-29CB207D165D}"/>
              </a:ext>
            </a:extLst>
          </p:cNvPr>
          <p:cNvSpPr/>
          <p:nvPr/>
        </p:nvSpPr>
        <p:spPr>
          <a:xfrm>
            <a:off x="2555776" y="26942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it-ch" i="1"/>
              <a:t>in corso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0FFC78E-AC54-47A2-A22B-1613F0A70599}"/>
              </a:ext>
            </a:extLst>
          </p:cNvPr>
          <p:cNvSpPr/>
          <p:nvPr/>
        </p:nvSpPr>
        <p:spPr>
          <a:xfrm>
            <a:off x="2555776" y="37005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it-ch" i="1"/>
              <a:t>fatto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1B2279-B813-4525-B5E0-245D6D0C7D96}"/>
              </a:ext>
            </a:extLst>
          </p:cNvPr>
          <p:cNvSpPr/>
          <p:nvPr/>
        </p:nvSpPr>
        <p:spPr>
          <a:xfrm>
            <a:off x="2555776" y="45288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it-ch" i="1"/>
              <a:t>troppo tardi</a:t>
            </a:r>
          </a:p>
        </p:txBody>
      </p:sp>
    </p:spTree>
    <p:extLst>
      <p:ext uri="{BB962C8B-B14F-4D97-AF65-F5344CB8AC3E}">
        <p14:creationId xmlns:p14="http://schemas.microsoft.com/office/powerpoint/2010/main" val="344665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7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8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F53CFA3-046D-424C-82E9-F67CD77F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F0D4C5-3D73-4DC8-85C7-65EC73B0D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116FD0-0008-45C4-8B47-ABA52EC17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90F942-594B-44CB-8B13-4EDDC05E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4C1A132-8374-4307-93E8-8C43990B6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420334-9569-407B-953C-4FC16BD752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015020-110A-43AC-939B-AAD0637DD9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0C12859-D490-4CAB-80D3-59A47B24FE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45AEDF1-8086-4AA6-ABB2-8A6D56CF6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47DED01-EF82-400D-A8E5-155E72EFA9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B408418-C54B-4DD1-8DCE-A04338155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42F9FBD-002B-4C82-AC0D-A75C5C490B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8FAF4C1-3FE4-478E-944C-943A476EB7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6511948-7C16-4FF4-8639-DFF8FFA3B8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3E6942B-0A2C-4964-919B-0B64D4547A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A689294-8E88-498B-9C6B-20E08DB6A8D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5172C1-131E-4BBD-A264-3BE26904D5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38829A3-9EFA-4944-9618-BECF12B1FE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BB905F8-C161-4441-8A63-B021B20A721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D875516-F26D-4F2F-A798-3B650742DFD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464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7328B5-27EA-42EE-B84F-FDACBB3E08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ch"/>
              <a:t>Questione in sospeso risolta</a:t>
            </a:r>
          </a:p>
          <a:p>
            <a:r>
              <a:rPr lang="it-ch"/>
              <a:t>Soluzione / passo successivo – portato a termine</a:t>
            </a:r>
          </a:p>
          <a:p>
            <a:endParaRPr lang="de-CH" dirty="0"/>
          </a:p>
          <a:p>
            <a:endParaRPr lang="de-CH" dirty="0"/>
          </a:p>
          <a:p>
            <a:r>
              <a:rPr lang="it-ch"/>
              <a:t>Questione in sospeso in elaborazione</a:t>
            </a:r>
          </a:p>
          <a:p>
            <a:r>
              <a:rPr lang="it-ch"/>
              <a:t>Prossimo passo, responsabilità, scadenza</a:t>
            </a:r>
          </a:p>
          <a:p>
            <a:endParaRPr lang="de-CH" dirty="0"/>
          </a:p>
          <a:p>
            <a:r>
              <a:rPr lang="it-ch"/>
              <a:t>Problema con questione in sospeso</a:t>
            </a:r>
          </a:p>
          <a:p>
            <a:r>
              <a:rPr lang="it-ch"/>
              <a:t>Escalation</a:t>
            </a:r>
          </a:p>
        </p:txBody>
      </p:sp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926A2D2F-DF56-4C70-9FB1-80E4324E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016079"/>
            <a:ext cx="880492" cy="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Quellbild anzeigen">
            <a:extLst>
              <a:ext uri="{FF2B5EF4-FFF2-40B4-BE49-F238E27FC236}">
                <a16:creationId xmlns:a16="http://schemas.microsoft.com/office/drawing/2014/main" id="{AB793FD6-A600-4B8A-B46B-ED85D0680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57435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8CD307-AF38-4661-9B8A-FD160B9D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4147366"/>
            <a:ext cx="754897" cy="7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CF5012-6BDA-4CF1-BC96-B82E621A71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5C240B-0218-4222-8110-9D8B5A3194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514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EAD35AC-5069-49A4-9F26-AF422B9FC8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07272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FAAB7A-8DC2-4C1C-AD20-9EA33D5F8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9831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D9FDA7-2AC9-453A-80D0-E58503930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672722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Steuerungsausschuss">
  <a:themeElements>
    <a:clrScheme name="ORIOR">
      <a:dk1>
        <a:sysClr val="windowText" lastClr="000000"/>
      </a:dk1>
      <a:lt1>
        <a:sysClr val="window" lastClr="FFFFFF"/>
      </a:lt1>
      <a:dk2>
        <a:srgbClr val="002D3C"/>
      </a:dk2>
      <a:lt2>
        <a:srgbClr val="DBE7EB"/>
      </a:lt2>
      <a:accent1>
        <a:srgbClr val="002D3C"/>
      </a:accent1>
      <a:accent2>
        <a:srgbClr val="DBE7EB"/>
      </a:accent2>
      <a:accent3>
        <a:srgbClr val="F9B11E"/>
      </a:accent3>
      <a:accent4>
        <a:srgbClr val="FEE0B1"/>
      </a:accent4>
      <a:accent5>
        <a:srgbClr val="AD0F0B"/>
      </a:accent5>
      <a:accent6>
        <a:srgbClr val="DDA18B"/>
      </a:accent6>
      <a:hlink>
        <a:srgbClr val="166E23"/>
      </a:hlink>
      <a:folHlink>
        <a:srgbClr val="A6BD99"/>
      </a:folHlink>
    </a:clrScheme>
    <a:fontScheme name="ORIOR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OR-yyyymmdd - Projekt Management - Standard Steering Team V1-0.potx" id="{E7F27D8D-4CCA-4CC5-9430-F83524D61CC3}" vid="{426A0A65-99C7-4AB8-8828-CA1CBDEC7088}"/>
    </a:ext>
  </a:extLst>
</a:theme>
</file>

<file path=ppt/theme/theme2.xml><?xml version="1.0" encoding="utf-8"?>
<a:theme xmlns:a="http://schemas.openxmlformats.org/drawingml/2006/main" name="Projekt Status Ber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yyymm - Cockpit Chart Capex - Template mit Bsp (002).ppt  -  Schreibgeschützt  -  Kompatibilitätsmodus" id="{DF9E579B-F4BA-4EBC-BAC9-D004EA3B2544}" vid="{376F7FA9-1BCC-4317-946A-FA304D58196C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ORIOR-yyyymmdd-Statusbericht-PM-Standard-Steering-Team-V1-0</Template>
  <TotalTime>0</TotalTime>
  <Words>48</Words>
  <Application>Microsoft Office PowerPoint</Application>
  <PresentationFormat>Bildschirmpräsentation (4:3)</PresentationFormat>
  <Paragraphs>18</Paragraphs>
  <Slides>14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6" baseType="lpstr">
      <vt:lpstr>Arial</vt:lpstr>
      <vt:lpstr>Avenir LT Std 35 Light</vt:lpstr>
      <vt:lpstr>Avenir LT Std 45 Book</vt:lpstr>
      <vt:lpstr>Avenir LT Std 55 Roman</vt:lpstr>
      <vt:lpstr>Avenir LT Std 65 Medium</vt:lpstr>
      <vt:lpstr>Calibri</vt:lpstr>
      <vt:lpstr>Georgia</vt:lpstr>
      <vt:lpstr>Roboto Light</vt:lpstr>
      <vt:lpstr>Roboto Medium</vt:lpstr>
      <vt:lpstr>Wingdings</vt:lpstr>
      <vt:lpstr>Projekt Steuerungsausschuss</vt:lpstr>
      <vt:lpstr>Projekt Status Bericht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Tasselli</vt:lpstr>
    </vt:vector>
  </TitlesOfParts>
  <Company>adcom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Graf Stefan</dc:creator>
  <cp:lastModifiedBy>Graf Stefan</cp:lastModifiedBy>
  <cp:revision>7</cp:revision>
  <cp:lastPrinted>2022-03-24T15:47:02Z</cp:lastPrinted>
  <dcterms:created xsi:type="dcterms:W3CDTF">2022-03-24T15:41:16Z</dcterms:created>
  <dcterms:modified xsi:type="dcterms:W3CDTF">2022-05-13T06:52:27Z</dcterms:modified>
</cp:coreProperties>
</file>