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  <p:sldMasterId id="2147483861" r:id="rId2"/>
  </p:sldMasterIdLst>
  <p:notesMasterIdLst>
    <p:notesMasterId r:id="rId18"/>
  </p:notesMasterIdLst>
  <p:handoutMasterIdLst>
    <p:handoutMasterId r:id="rId19"/>
  </p:handoutMasterIdLst>
  <p:sldIdLst>
    <p:sldId id="1086" r:id="rId3"/>
    <p:sldId id="1087" r:id="rId4"/>
    <p:sldId id="1088" r:id="rId5"/>
    <p:sldId id="1102" r:id="rId6"/>
    <p:sldId id="1090" r:id="rId7"/>
    <p:sldId id="1099" r:id="rId8"/>
    <p:sldId id="1093" r:id="rId9"/>
    <p:sldId id="1092" r:id="rId10"/>
    <p:sldId id="1103" r:id="rId11"/>
    <p:sldId id="1100" r:id="rId12"/>
    <p:sldId id="1095" r:id="rId13"/>
    <p:sldId id="1096" r:id="rId14"/>
    <p:sldId id="1101" r:id="rId15"/>
    <p:sldId id="259" r:id="rId16"/>
    <p:sldId id="440" r:id="rId17"/>
  </p:sldIdLst>
  <p:sldSz cx="9144000" cy="6858000" type="screen4x3"/>
  <p:notesSz cx="6797675" cy="9928225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19" userDrawn="1">
          <p15:clr>
            <a:srgbClr val="A4A3A4"/>
          </p15:clr>
        </p15:guide>
        <p15:guide id="2" orient="horz" pos="4088" userDrawn="1">
          <p15:clr>
            <a:srgbClr val="A4A3A4"/>
          </p15:clr>
        </p15:guide>
        <p15:guide id="3" orient="horz" pos="414" userDrawn="1">
          <p15:clr>
            <a:srgbClr val="A4A3A4"/>
          </p15:clr>
        </p15:guide>
        <p15:guide id="4" orient="horz" pos="686" userDrawn="1">
          <p15:clr>
            <a:srgbClr val="A4A3A4"/>
          </p15:clr>
        </p15:guide>
        <p15:guide id="5" orient="horz" pos="3339" userDrawn="1">
          <p15:clr>
            <a:srgbClr val="A4A3A4"/>
          </p15:clr>
        </p15:guide>
        <p15:guide id="6" orient="horz" pos="3997" userDrawn="1">
          <p15:clr>
            <a:srgbClr val="A4A3A4"/>
          </p15:clr>
        </p15:guide>
        <p15:guide id="7" pos="2880" userDrawn="1">
          <p15:clr>
            <a:srgbClr val="A4A3A4"/>
          </p15:clr>
        </p15:guide>
        <p15:guide id="8" pos="181" userDrawn="1">
          <p15:clr>
            <a:srgbClr val="A4A3A4"/>
          </p15:clr>
        </p15:guide>
        <p15:guide id="9" pos="5602" userDrawn="1">
          <p15:clr>
            <a:srgbClr val="A4A3A4"/>
          </p15:clr>
        </p15:guide>
        <p15:guide id="10" pos="464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7BB"/>
    <a:srgbClr val="FFFF00"/>
    <a:srgbClr val="CCECFF"/>
    <a:srgbClr val="99CCFF"/>
    <a:srgbClr val="000000"/>
    <a:srgbClr val="FFCC66"/>
    <a:srgbClr val="F9B11E"/>
    <a:srgbClr val="00984A"/>
    <a:srgbClr val="BACD32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0BE0F2-822E-430E-BC7E-E4D1B750F588}" v="55" dt="2023-06-14T07:38:18.0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2833802-FEF1-4C79-8D5D-14CF1EAF98D9}" styleName="Helle Formatvorlage 2 - Akz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2" autoAdjust="0"/>
    <p:restoredTop sz="86410" autoAdjust="0"/>
  </p:normalViewPr>
  <p:slideViewPr>
    <p:cSldViewPr snapToGrid="0">
      <p:cViewPr varScale="1">
        <p:scale>
          <a:sx n="109" d="100"/>
          <a:sy n="109" d="100"/>
        </p:scale>
        <p:origin x="1585" y="107"/>
      </p:cViewPr>
      <p:guideLst>
        <p:guide orient="horz" pos="2319"/>
        <p:guide orient="horz" pos="4088"/>
        <p:guide orient="horz" pos="414"/>
        <p:guide orient="horz" pos="686"/>
        <p:guide orient="horz" pos="3339"/>
        <p:guide orient="horz" pos="3997"/>
        <p:guide pos="2880"/>
        <p:guide pos="181"/>
        <p:guide pos="5602"/>
        <p:guide pos="464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3" d="100"/>
          <a:sy n="63" d="100"/>
        </p:scale>
        <p:origin x="5250" y="66"/>
      </p:cViewPr>
      <p:guideLst>
        <p:guide orient="horz" pos="3128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fan Graf" userId="b9c50a31-b473-467f-954a-3aa6828cc6aa" providerId="ADAL" clId="{8E0BE0F2-822E-430E-BC7E-E4D1B750F588}"/>
    <pc:docChg chg="addSld modMainMaster">
      <pc:chgData name="Stefan Graf" userId="b9c50a31-b473-467f-954a-3aa6828cc6aa" providerId="ADAL" clId="{8E0BE0F2-822E-430E-BC7E-E4D1B750F588}" dt="2023-06-14T07:38:58.680" v="97" actId="680"/>
      <pc:docMkLst>
        <pc:docMk/>
      </pc:docMkLst>
      <pc:sldChg chg="new">
        <pc:chgData name="Stefan Graf" userId="b9c50a31-b473-467f-954a-3aa6828cc6aa" providerId="ADAL" clId="{8E0BE0F2-822E-430E-BC7E-E4D1B750F588}" dt="2023-06-14T07:38:58.680" v="97" actId="680"/>
        <pc:sldMkLst>
          <pc:docMk/>
          <pc:sldMk cId="3261445147" sldId="1103"/>
        </pc:sldMkLst>
      </pc:sldChg>
      <pc:sldMasterChg chg="modSldLayout">
        <pc:chgData name="Stefan Graf" userId="b9c50a31-b473-467f-954a-3aa6828cc6aa" providerId="ADAL" clId="{8E0BE0F2-822E-430E-BC7E-E4D1B750F588}" dt="2023-06-14T07:38:37.440" v="96" actId="6014"/>
        <pc:sldMasterMkLst>
          <pc:docMk/>
          <pc:sldMasterMk cId="1258435118" sldId="2147483705"/>
        </pc:sldMasterMkLst>
        <pc:sldLayoutChg chg="modSp mod">
          <pc:chgData name="Stefan Graf" userId="b9c50a31-b473-467f-954a-3aa6828cc6aa" providerId="ADAL" clId="{8E0BE0F2-822E-430E-BC7E-E4D1B750F588}" dt="2023-06-14T07:36:44.015" v="17" actId="20577"/>
          <pc:sldLayoutMkLst>
            <pc:docMk/>
            <pc:sldMasterMk cId="1258435118" sldId="2147483705"/>
            <pc:sldLayoutMk cId="3834990893" sldId="2147483848"/>
          </pc:sldLayoutMkLst>
          <pc:spChg chg="mod">
            <ac:chgData name="Stefan Graf" userId="b9c50a31-b473-467f-954a-3aa6828cc6aa" providerId="ADAL" clId="{8E0BE0F2-822E-430E-BC7E-E4D1B750F588}" dt="2023-06-14T07:36:44.015" v="17" actId="20577"/>
            <ac:spMkLst>
              <pc:docMk/>
              <pc:sldMasterMk cId="1258435118" sldId="2147483705"/>
              <pc:sldLayoutMk cId="3834990893" sldId="2147483848"/>
              <ac:spMk id="2" creationId="{17A7AE87-C93D-42B6-98D0-3831260E1DF3}"/>
            </ac:spMkLst>
          </pc:spChg>
        </pc:sldLayoutChg>
        <pc:sldLayoutChg chg="modSp mod">
          <pc:chgData name="Stefan Graf" userId="b9c50a31-b473-467f-954a-3aa6828cc6aa" providerId="ADAL" clId="{8E0BE0F2-822E-430E-BC7E-E4D1B750F588}" dt="2023-06-14T07:38:37.440" v="96" actId="6014"/>
          <pc:sldLayoutMkLst>
            <pc:docMk/>
            <pc:sldMasterMk cId="1258435118" sldId="2147483705"/>
            <pc:sldLayoutMk cId="1336454926" sldId="2147483873"/>
          </pc:sldLayoutMkLst>
          <pc:spChg chg="mod">
            <ac:chgData name="Stefan Graf" userId="b9c50a31-b473-467f-954a-3aa6828cc6aa" providerId="ADAL" clId="{8E0BE0F2-822E-430E-BC7E-E4D1B750F588}" dt="2023-06-14T07:37:01.662" v="33" actId="20577"/>
            <ac:spMkLst>
              <pc:docMk/>
              <pc:sldMasterMk cId="1258435118" sldId="2147483705"/>
              <pc:sldLayoutMk cId="1336454926" sldId="2147483873"/>
              <ac:spMk id="3" creationId="{DB2BF834-15E6-4E46-9A11-297ABD08231F}"/>
            </ac:spMkLst>
          </pc:spChg>
          <pc:spChg chg="mod">
            <ac:chgData name="Stefan Graf" userId="b9c50a31-b473-467f-954a-3aa6828cc6aa" providerId="ADAL" clId="{8E0BE0F2-822E-430E-BC7E-E4D1B750F588}" dt="2023-06-14T07:38:18.005" v="95" actId="20577"/>
            <ac:spMkLst>
              <pc:docMk/>
              <pc:sldMasterMk cId="1258435118" sldId="2147483705"/>
              <pc:sldLayoutMk cId="1336454926" sldId="2147483873"/>
              <ac:spMk id="4" creationId="{A5D788C3-04DA-4EC0-8C37-43D181B9C3B2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5" y="15"/>
            <a:ext cx="2946400" cy="496968"/>
          </a:xfrm>
          <a:prstGeom prst="rect">
            <a:avLst/>
          </a:prstGeom>
        </p:spPr>
        <p:txBody>
          <a:bodyPr vert="horz" lIns="91159" tIns="45580" rIns="91159" bIns="4558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703" y="15"/>
            <a:ext cx="2946400" cy="496968"/>
          </a:xfrm>
          <a:prstGeom prst="rect">
            <a:avLst/>
          </a:prstGeom>
        </p:spPr>
        <p:txBody>
          <a:bodyPr vert="horz" lIns="91159" tIns="45580" rIns="91159" bIns="4558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5C01E0F-554B-4818-8775-79F715CFA33B}" type="datetimeFigureOut">
              <a:rPr lang="de-CH"/>
              <a:pPr>
                <a:defRPr/>
              </a:pPr>
              <a:t>20.07.2023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5" y="9429697"/>
            <a:ext cx="2946400" cy="496967"/>
          </a:xfrm>
          <a:prstGeom prst="rect">
            <a:avLst/>
          </a:prstGeom>
        </p:spPr>
        <p:txBody>
          <a:bodyPr vert="horz" lIns="91159" tIns="45580" rIns="91159" bIns="4558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703" y="9429697"/>
            <a:ext cx="2946400" cy="496967"/>
          </a:xfrm>
          <a:prstGeom prst="rect">
            <a:avLst/>
          </a:prstGeom>
        </p:spPr>
        <p:txBody>
          <a:bodyPr vert="horz" lIns="91159" tIns="45580" rIns="91159" bIns="4558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10B425F-DACC-4B68-83E5-22CAE526D9F4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027760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" y="15"/>
            <a:ext cx="2946400" cy="496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59" tIns="45580" rIns="91159" bIns="4558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703" y="15"/>
            <a:ext cx="2946400" cy="496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59" tIns="45580" rIns="91159" bIns="4558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353DAB2-AB15-45BE-9747-A20CB634CF9B}" type="datetimeFigureOut">
              <a:rPr lang="de-CH"/>
              <a:pPr>
                <a:defRPr/>
              </a:pPr>
              <a:t>20.07.2023</a:t>
            </a:fld>
            <a:endParaRPr lang="de-CH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2813" y="741363"/>
            <a:ext cx="4972050" cy="3729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80" y="4715667"/>
            <a:ext cx="5438773" cy="4467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59" tIns="45580" rIns="91159" bIns="455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/>
              <a:t>Textmasterformate durch Klicken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5" y="9429697"/>
            <a:ext cx="2946400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59" tIns="45580" rIns="91159" bIns="4558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24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703" y="9429697"/>
            <a:ext cx="2946400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59" tIns="45580" rIns="91159" bIns="4558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42B25B3-2704-4E56-97C3-BB21A1D560E4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12094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2B25B3-2704-4E56-97C3-BB21A1D560E4}" type="slidenum">
              <a:rPr lang="de-CH" smtClean="0"/>
              <a:pPr>
                <a:defRPr/>
              </a:pPr>
              <a:t>1</a:t>
            </a:fld>
            <a:endParaRPr lang="de-CH" dirty="0"/>
          </a:p>
        </p:txBody>
      </p:sp>
      <p:sp>
        <p:nvSpPr>
          <p:cNvPr id="6" name="Notizenplatzhalter 5">
            <a:extLst>
              <a:ext uri="{FF2B5EF4-FFF2-40B4-BE49-F238E27FC236}">
                <a16:creationId xmlns:a16="http://schemas.microsoft.com/office/drawing/2014/main" id="{419DBECE-10B2-4429-BBD4-2F01AF2C91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96135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2B25B3-2704-4E56-97C3-BB21A1D560E4}" type="slidenum">
              <a:rPr lang="de-CH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800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2B25B3-2704-4E56-97C3-BB21A1D560E4}" type="slidenum">
              <a:rPr lang="de-CH" smtClean="0"/>
              <a:pPr>
                <a:defRPr/>
              </a:pPr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82662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ielsetz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17A7AE87-C93D-42B6-98D0-3831260E1DF3}"/>
              </a:ext>
            </a:extLst>
          </p:cNvPr>
          <p:cNvSpPr txBox="1"/>
          <p:nvPr userDrawn="1"/>
        </p:nvSpPr>
        <p:spPr>
          <a:xfrm>
            <a:off x="252412" y="1456661"/>
            <a:ext cx="8639175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 rtl="0" eaLnBrk="1" fontAlgn="base" hangingPunct="1">
              <a:buFont typeface="Wingdings" panose="05000000000000000000" pitchFamily="2" charset="2"/>
              <a:buNone/>
              <a:tabLst>
                <a:tab pos="3948113" algn="l"/>
              </a:tabLst>
            </a:pPr>
            <a:r>
              <a:rPr lang="de-CH" sz="2000" b="1" kern="1200" dirty="0">
                <a:solidFill>
                  <a:schemeClr val="tx1"/>
                </a:solidFill>
                <a:latin typeface="Avenir LT Std 35 Light" pitchFamily="34" charset="0"/>
                <a:ea typeface="+mn-ea"/>
                <a:cs typeface="+mn-cs"/>
              </a:rPr>
              <a:t>Zielsetzung Steuerungsausschuss</a:t>
            </a:r>
          </a:p>
          <a:p>
            <a:pPr marL="361950" indent="-361950" algn="l" rtl="0" eaLnBrk="1" fontAlgn="base" hangingPunct="1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3948113" algn="l"/>
              </a:tabLst>
            </a:pPr>
            <a:r>
              <a:rPr lang="de-CH" sz="1800" kern="1200" dirty="0">
                <a:solidFill>
                  <a:schemeClr val="tx1"/>
                </a:solidFill>
                <a:latin typeface="Avenir LT Std 35 Light" pitchFamily="34" charset="0"/>
                <a:ea typeface="+mn-ea"/>
                <a:cs typeface="+mn-cs"/>
              </a:rPr>
              <a:t>Gesamtüberblick geben</a:t>
            </a:r>
          </a:p>
          <a:p>
            <a:pPr marL="361950" indent="-361950" algn="l" rtl="0" eaLnBrk="1" fontAlgn="base" hangingPunct="1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3948113" algn="l"/>
              </a:tabLst>
            </a:pPr>
            <a:r>
              <a:rPr lang="de-CH" sz="1800" kern="1200" dirty="0">
                <a:solidFill>
                  <a:schemeClr val="tx1"/>
                </a:solidFill>
                <a:latin typeface="Avenir LT Std 35 Light" pitchFamily="34" charset="0"/>
                <a:ea typeface="+mn-ea"/>
                <a:cs typeface="+mn-cs"/>
              </a:rPr>
              <a:t>Genehmigung Protokoll und Offene Pendenzen Steuerungsausschuss</a:t>
            </a:r>
          </a:p>
          <a:p>
            <a:pPr marL="361950" indent="-361950" algn="l" rtl="0" eaLnBrk="1" fontAlgn="base" hangingPunct="1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3948113" algn="l"/>
              </a:tabLst>
            </a:pPr>
            <a:r>
              <a:rPr lang="de-CH" sz="1800" kern="1200" dirty="0">
                <a:solidFill>
                  <a:schemeClr val="tx1"/>
                </a:solidFill>
                <a:latin typeface="Avenir LT Std 35 Light" pitchFamily="34" charset="0"/>
                <a:ea typeface="+mn-ea"/>
                <a:cs typeface="+mn-cs"/>
              </a:rPr>
              <a:t>Information und Diskussion von Fortschritt</a:t>
            </a:r>
          </a:p>
          <a:p>
            <a:pPr marL="712788" lvl="1" indent="-266700" algn="l" rtl="0" eaLnBrk="1" fontAlgn="base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3948113" algn="l"/>
              </a:tabLst>
            </a:pPr>
            <a:r>
              <a:rPr lang="de-CH" sz="1600" kern="1200" dirty="0">
                <a:solidFill>
                  <a:schemeClr val="tx1"/>
                </a:solidFill>
                <a:latin typeface="Avenir LT Std 35 Light" pitchFamily="34" charset="0"/>
                <a:ea typeface="+mn-ea"/>
                <a:cs typeface="+mn-cs"/>
              </a:rPr>
              <a:t>Fortschrittskontrolle</a:t>
            </a:r>
          </a:p>
          <a:p>
            <a:pPr marL="712788" lvl="1" indent="-266700" algn="l" rtl="0" eaLnBrk="1" fontAlgn="base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3948113" algn="l"/>
              </a:tabLst>
            </a:pPr>
            <a:r>
              <a:rPr lang="de-CH" sz="1600" kern="1200" dirty="0">
                <a:solidFill>
                  <a:schemeClr val="tx1"/>
                </a:solidFill>
                <a:latin typeface="Avenir LT Std 35 Light" pitchFamily="34" charset="0"/>
                <a:ea typeface="+mn-ea"/>
                <a:cs typeface="+mn-cs"/>
              </a:rPr>
              <a:t>Erkennen von möglichen Problemen oder neuen Risiken</a:t>
            </a:r>
          </a:p>
          <a:p>
            <a:pPr marL="361950" indent="-361950" algn="l" rtl="0" eaLnBrk="1" fontAlgn="base" hangingPunct="1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3948113" algn="l"/>
              </a:tabLst>
            </a:pPr>
            <a:r>
              <a:rPr lang="de-CH" sz="1800" kern="1200" dirty="0">
                <a:solidFill>
                  <a:schemeClr val="tx1"/>
                </a:solidFill>
                <a:latin typeface="Avenir LT Std 35 Light" pitchFamily="34" charset="0"/>
                <a:ea typeface="+mn-ea"/>
                <a:cs typeface="+mn-cs"/>
              </a:rPr>
              <a:t>Diskussion von Lenkungsthemen (Kosten, Zeitplan, )</a:t>
            </a:r>
          </a:p>
          <a:p>
            <a:pPr marL="457200" lvl="1" indent="0" algn="l" rtl="0" eaLnBrk="1" fontAlgn="base" hangingPunct="1">
              <a:lnSpc>
                <a:spcPct val="150000"/>
              </a:lnSpc>
              <a:buFont typeface="Wingdings" panose="05000000000000000000" pitchFamily="2" charset="2"/>
              <a:buNone/>
              <a:tabLst>
                <a:tab pos="3948113" algn="l"/>
              </a:tabLst>
            </a:pPr>
            <a:r>
              <a:rPr lang="de-CH" sz="1600" kern="1200" dirty="0">
                <a:solidFill>
                  <a:schemeClr val="tx1"/>
                </a:solidFill>
                <a:latin typeface="Avenir LT Std 35 Light" pitchFamily="34" charset="0"/>
                <a:ea typeface="+mn-ea"/>
                <a:cs typeface="+mn-cs"/>
              </a:rPr>
              <a:t>Verstehen, Diskussion und Einleiten von Massnahmen bei</a:t>
            </a:r>
          </a:p>
          <a:p>
            <a:pPr marL="712788" lvl="1" indent="-266700" algn="l" rtl="0" eaLnBrk="1" fontAlgn="base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3948113" algn="l"/>
              </a:tabLst>
            </a:pPr>
            <a:r>
              <a:rPr lang="de-CH" sz="1600" kern="1200" dirty="0">
                <a:solidFill>
                  <a:schemeClr val="tx1"/>
                </a:solidFill>
                <a:latin typeface="Avenir LT Std 35 Light" pitchFamily="34" charset="0"/>
                <a:ea typeface="+mn-ea"/>
                <a:cs typeface="+mn-cs"/>
              </a:rPr>
              <a:t>Kostenüberschreitung</a:t>
            </a:r>
          </a:p>
          <a:p>
            <a:pPr marL="712788" lvl="1" indent="-266700" algn="l" rtl="0" eaLnBrk="1" fontAlgn="base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3948113" algn="l"/>
              </a:tabLst>
            </a:pPr>
            <a:r>
              <a:rPr lang="de-CH" sz="1600" kern="1200" dirty="0">
                <a:solidFill>
                  <a:schemeClr val="tx1"/>
                </a:solidFill>
                <a:latin typeface="Avenir LT Std 35 Light" pitchFamily="34" charset="0"/>
                <a:ea typeface="+mn-ea"/>
                <a:cs typeface="+mn-cs"/>
              </a:rPr>
              <a:t>Verzögerung des kritischen Pfades</a:t>
            </a:r>
          </a:p>
          <a:p>
            <a:pPr marL="712788" lvl="1" indent="-266700" algn="l" rtl="0" eaLnBrk="1" fontAlgn="base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3948113" algn="l"/>
              </a:tabLst>
            </a:pPr>
            <a:r>
              <a:rPr lang="de-CH" sz="1600" kern="1200" dirty="0">
                <a:solidFill>
                  <a:schemeClr val="tx1"/>
                </a:solidFill>
                <a:latin typeface="Avenir LT Std 35 Light" pitchFamily="34" charset="0"/>
                <a:ea typeface="+mn-ea"/>
                <a:cs typeface="+mn-cs"/>
              </a:rPr>
              <a:t>Qualitativen Problemen</a:t>
            </a:r>
          </a:p>
          <a:p>
            <a:pPr marL="712788" lvl="1" indent="-266700" algn="l" rtl="0" eaLnBrk="1" fontAlgn="base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3948113" algn="l"/>
              </a:tabLst>
            </a:pPr>
            <a:r>
              <a:rPr lang="de-CH" sz="1600" kern="1200" dirty="0">
                <a:solidFill>
                  <a:schemeClr val="tx1"/>
                </a:solidFill>
                <a:latin typeface="Avenir LT Std 35 Light" pitchFamily="34" charset="0"/>
                <a:ea typeface="+mn-ea"/>
                <a:cs typeface="+mn-cs"/>
              </a:rPr>
              <a:t>Neuen Risiken</a:t>
            </a:r>
          </a:p>
          <a:p>
            <a:pPr marL="361950" indent="-361950" algn="l" rtl="0" eaLnBrk="1" fontAlgn="base" hangingPunct="1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3948113" algn="l"/>
              </a:tabLst>
            </a:pPr>
            <a:r>
              <a:rPr lang="de-CH" sz="1800" kern="1200" dirty="0">
                <a:solidFill>
                  <a:schemeClr val="tx1"/>
                </a:solidFill>
                <a:latin typeface="Avenir LT Std 35 Light" pitchFamily="34" charset="0"/>
                <a:ea typeface="+mn-ea"/>
                <a:cs typeface="+mn-cs"/>
              </a:rPr>
              <a:t>Diskussion und Beschluss zu notwendigen Entscheidungen</a:t>
            </a:r>
          </a:p>
          <a:p>
            <a:endParaRPr lang="de-CH" dirty="0">
              <a:latin typeface="Avenir LT Std 35 Light" panose="020B0402020203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B2BF834-15E6-4E46-9A11-297ABD08231F}"/>
              </a:ext>
            </a:extLst>
          </p:cNvPr>
          <p:cNvSpPr txBox="1"/>
          <p:nvPr userDrawn="1"/>
        </p:nvSpPr>
        <p:spPr>
          <a:xfrm>
            <a:off x="252412" y="711330"/>
            <a:ext cx="8639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Avenir LT Std 65 Medium" panose="020B0803020203020204" pitchFamily="34" charset="0"/>
              </a:rPr>
              <a:t>Steuerungsausschuss Zielsetzung</a:t>
            </a:r>
            <a:endParaRPr lang="de-CH" sz="2000" dirty="0">
              <a:latin typeface="Avenir LT Std 65 Medium" panose="020B08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648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notwendige Entscheidu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B2BF834-15E6-4E46-9A11-297ABD08231F}"/>
              </a:ext>
            </a:extLst>
          </p:cNvPr>
          <p:cNvSpPr txBox="1"/>
          <p:nvPr userDrawn="1"/>
        </p:nvSpPr>
        <p:spPr>
          <a:xfrm>
            <a:off x="252412" y="711330"/>
            <a:ext cx="8639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Avenir LT Std 65 Medium" panose="020B0803020203020204" pitchFamily="34" charset="0"/>
              </a:rPr>
              <a:t>Notwendige Entscheidungen</a:t>
            </a:r>
            <a:endParaRPr lang="de-CH" sz="2000" dirty="0">
              <a:latin typeface="Avenir LT Std 65 Medium" panose="020B0803020203020204" pitchFamily="34" charset="0"/>
            </a:endParaRPr>
          </a:p>
        </p:txBody>
      </p:sp>
      <p:sp>
        <p:nvSpPr>
          <p:cNvPr id="4" name="Textplatzhalter 4">
            <a:extLst>
              <a:ext uri="{FF2B5EF4-FFF2-40B4-BE49-F238E27FC236}">
                <a16:creationId xmlns:a16="http://schemas.microsoft.com/office/drawing/2014/main" id="{A5D788C3-04DA-4EC0-8C37-43D181B9C3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2413" y="1457325"/>
            <a:ext cx="8639176" cy="4837149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2000" b="0">
                <a:latin typeface="Avenir LT Std 35 Light" panose="020B0402020203020204" pitchFamily="34" charset="0"/>
              </a:defRPr>
            </a:lvl1pPr>
            <a:lvl2pPr marL="0" indent="0">
              <a:buFont typeface="Wingdings" panose="05000000000000000000" pitchFamily="2" charset="2"/>
              <a:buNone/>
              <a:defRPr sz="1800">
                <a:latin typeface="Avenir LT Std 35 Light" panose="020B0402020203020204" pitchFamily="34" charset="0"/>
              </a:defRPr>
            </a:lvl2pPr>
            <a:lvl3pPr marL="914400" indent="0">
              <a:buFont typeface="Wingdings" panose="05000000000000000000" pitchFamily="2" charset="2"/>
              <a:buNone/>
              <a:defRPr sz="1800">
                <a:latin typeface="Avenir LT Std 35 Light" panose="020B0402020203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5pPr>
          </a:lstStyle>
          <a:p>
            <a:pPr lvl="0"/>
            <a:r>
              <a:rPr lang="de-DE" dirty="0"/>
              <a:t>Für jedes Thema: Ausgangslage, Vorschlag, Notwendige Entscheidung</a:t>
            </a:r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0841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Risi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B2BF834-15E6-4E46-9A11-297ABD08231F}"/>
              </a:ext>
            </a:extLst>
          </p:cNvPr>
          <p:cNvSpPr txBox="1"/>
          <p:nvPr userDrawn="1"/>
        </p:nvSpPr>
        <p:spPr>
          <a:xfrm>
            <a:off x="252412" y="711330"/>
            <a:ext cx="8639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Avenir LT Std 65 Medium" panose="020B0803020203020204" pitchFamily="34" charset="0"/>
              </a:rPr>
              <a:t>Risiken</a:t>
            </a:r>
            <a:endParaRPr lang="de-CH" sz="2000" dirty="0">
              <a:latin typeface="Avenir LT Std 65 Medium" panose="020B0803020203020204" pitchFamily="34" charset="0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069197D-856F-432E-8E41-B8A7DBD48C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1479" y="1857435"/>
            <a:ext cx="7690109" cy="1942597"/>
          </a:xfrm>
          <a:prstGeom prst="rect">
            <a:avLst/>
          </a:prstGeom>
        </p:spPr>
        <p:txBody>
          <a:bodyPr/>
          <a:lstStyle>
            <a:lvl1pPr marL="285750" indent="-28575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1pPr>
            <a:lvl2pPr marL="361950" indent="-36195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2pPr>
            <a:lvl3pPr marL="914400" indent="0">
              <a:buFont typeface="Wingdings" panose="05000000000000000000" pitchFamily="2" charset="2"/>
              <a:buNone/>
              <a:defRPr sz="1800">
                <a:latin typeface="Avenir LT Std 35 Light" panose="020B0402020203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5pPr>
          </a:lstStyle>
          <a:p>
            <a:pPr lvl="0"/>
            <a:r>
              <a:rPr lang="de-DE" dirty="0"/>
              <a:t>Beschreibung und </a:t>
            </a:r>
            <a:r>
              <a:rPr lang="de-DE" dirty="0" err="1"/>
              <a:t>Massnahmen</a:t>
            </a:r>
            <a:endParaRPr lang="de-DE" dirty="0"/>
          </a:p>
          <a:p>
            <a:pPr lvl="0"/>
            <a:r>
              <a:rPr lang="de-DE" dirty="0" err="1"/>
              <a:t>Massnahmen</a:t>
            </a:r>
            <a:endParaRPr lang="de-DE" dirty="0"/>
          </a:p>
          <a:p>
            <a:pPr lvl="0"/>
            <a:endParaRPr lang="de-DE" dirty="0"/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CH" sz="1800" i="1" dirty="0"/>
              <a:t>Ampel: grün – Risiko unter Kontrolle dank Massnahmen, orange – noch unsicher ob Massnahmen greifen, rot – ausser Kontrolle, sofortige Eskalation</a:t>
            </a:r>
          </a:p>
          <a:p>
            <a:pPr lvl="0"/>
            <a:endParaRPr lang="de-DE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A7202595-9582-4869-8FB8-F6394980BB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1479" y="4317100"/>
            <a:ext cx="7690109" cy="1942597"/>
          </a:xfrm>
          <a:prstGeom prst="rect">
            <a:avLst/>
          </a:prstGeom>
        </p:spPr>
        <p:txBody>
          <a:bodyPr/>
          <a:lstStyle>
            <a:lvl1pPr marL="285750" indent="-28575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1pPr>
            <a:lvl2pPr marL="361950" indent="-36195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2pPr>
            <a:lvl3pPr marL="914400" indent="0">
              <a:buFont typeface="Wingdings" panose="05000000000000000000" pitchFamily="2" charset="2"/>
              <a:buNone/>
              <a:defRPr sz="1800">
                <a:latin typeface="Avenir LT Std 35 Light" panose="020B0402020203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5pPr>
          </a:lstStyle>
          <a:p>
            <a:pPr lvl="0"/>
            <a:r>
              <a:rPr lang="de-DE" dirty="0"/>
              <a:t>Beschreibung und </a:t>
            </a:r>
            <a:r>
              <a:rPr lang="de-DE" dirty="0" err="1"/>
              <a:t>Massnahmen</a:t>
            </a:r>
            <a:endParaRPr lang="de-DE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EC861AD2-7194-4CAB-83B9-5D2198059E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1017" y="1457326"/>
            <a:ext cx="7690109" cy="400110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2000" b="1">
                <a:latin typeface="Avenir LT Std 35 Light" panose="020B0402020203020204" pitchFamily="34" charset="0"/>
              </a:defRPr>
            </a:lvl1pPr>
            <a:lvl2pPr marL="361950" indent="-36195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2pPr>
            <a:lvl3pPr marL="914400" indent="0">
              <a:buFont typeface="Wingdings" panose="05000000000000000000" pitchFamily="2" charset="2"/>
              <a:buNone/>
              <a:defRPr sz="1800">
                <a:latin typeface="Avenir LT Std 35 Light" panose="020B0402020203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5pPr>
          </a:lstStyle>
          <a:p>
            <a:pPr lvl="0"/>
            <a:r>
              <a:rPr lang="de-DE" dirty="0"/>
              <a:t>Risiko 1 Name eingeben</a:t>
            </a:r>
          </a:p>
          <a:p>
            <a:pPr lvl="0"/>
            <a:endParaRPr lang="de-DE" dirty="0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6FDC14A0-919B-4FA2-A7BE-5C85AFC074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1017" y="3916990"/>
            <a:ext cx="7690109" cy="400110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2000" b="1">
                <a:latin typeface="Avenir LT Std 35 Light" panose="020B0402020203020204" pitchFamily="34" charset="0"/>
              </a:defRPr>
            </a:lvl1pPr>
            <a:lvl2pPr marL="361950" indent="-36195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2pPr>
            <a:lvl3pPr marL="914400" indent="0">
              <a:buFont typeface="Wingdings" panose="05000000000000000000" pitchFamily="2" charset="2"/>
              <a:buNone/>
              <a:defRPr sz="1800">
                <a:latin typeface="Avenir LT Std 35 Light" panose="020B0402020203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5pPr>
          </a:lstStyle>
          <a:p>
            <a:pPr lvl="0"/>
            <a:r>
              <a:rPr lang="de-DE" dirty="0"/>
              <a:t>Risiko 2 Name eingeben</a:t>
            </a:r>
          </a:p>
          <a:p>
            <a:pPr lvl="0"/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5DB234E-B035-4FF7-83DC-64584E80BF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</a:blip>
          <a:srcRect l="29607" t="5719" r="33943" b="14156"/>
          <a:stretch/>
        </p:blipFill>
        <p:spPr>
          <a:xfrm>
            <a:off x="341017" y="1955015"/>
            <a:ext cx="512136" cy="98599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BA661EC-E4B4-4234-A83C-461E358576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</a:blip>
          <a:srcRect l="29607" t="5719" r="33943" b="14156"/>
          <a:stretch/>
        </p:blipFill>
        <p:spPr>
          <a:xfrm>
            <a:off x="341017" y="4389970"/>
            <a:ext cx="512136" cy="985995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1DC4D063-B284-4F84-8104-A86ADD847BE2}"/>
              </a:ext>
            </a:extLst>
          </p:cNvPr>
          <p:cNvSpPr txBox="1"/>
          <p:nvPr userDrawn="1"/>
        </p:nvSpPr>
        <p:spPr>
          <a:xfrm>
            <a:off x="341017" y="1012802"/>
            <a:ext cx="85505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de-CH" sz="1100" i="1" dirty="0">
                <a:latin typeface="Avenir LT Std 35 Light" panose="020B0402020203020204" pitchFamily="34" charset="0"/>
              </a:rPr>
              <a:t>Ampel: grün – Risiko unter Kontrolle dank Massnahmen, orange – noch unsicher ob Massnahmen greifen, rot – ausser Kontrolle, sofortige Eskalation</a:t>
            </a:r>
          </a:p>
        </p:txBody>
      </p:sp>
    </p:spTree>
    <p:extLst>
      <p:ext uri="{BB962C8B-B14F-4D97-AF65-F5344CB8AC3E}">
        <p14:creationId xmlns:p14="http://schemas.microsoft.com/office/powerpoint/2010/main" val="3162948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Erkenntnis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B2BF834-15E6-4E46-9A11-297ABD08231F}"/>
              </a:ext>
            </a:extLst>
          </p:cNvPr>
          <p:cNvSpPr txBox="1"/>
          <p:nvPr userDrawn="1"/>
        </p:nvSpPr>
        <p:spPr>
          <a:xfrm>
            <a:off x="252412" y="711330"/>
            <a:ext cx="8639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Avenir LT Std 65 Medium" panose="020B0803020203020204" pitchFamily="34" charset="0"/>
              </a:rPr>
              <a:t>Erkenntnisse und Schlussfolgerungen</a:t>
            </a:r>
            <a:endParaRPr lang="de-CH" sz="2000" dirty="0">
              <a:latin typeface="Avenir LT Std 65 Medium" panose="020B0803020203020204" pitchFamily="34" charset="0"/>
            </a:endParaRPr>
          </a:p>
        </p:txBody>
      </p:sp>
      <p:sp>
        <p:nvSpPr>
          <p:cNvPr id="4" name="Textplatzhalter 4">
            <a:extLst>
              <a:ext uri="{FF2B5EF4-FFF2-40B4-BE49-F238E27FC236}">
                <a16:creationId xmlns:a16="http://schemas.microsoft.com/office/drawing/2014/main" id="{A5D788C3-04DA-4EC0-8C37-43D181B9C3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2413" y="1457325"/>
            <a:ext cx="8639176" cy="483714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2000" b="1">
                <a:latin typeface="Avenir LT Std 35 Light" panose="020B0402020203020204" pitchFamily="34" charset="0"/>
              </a:defRPr>
            </a:lvl1pPr>
            <a:lvl2pPr marL="361950" indent="-36195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2pPr>
            <a:lvl3pPr marL="914400" indent="0">
              <a:buFont typeface="Wingdings" panose="05000000000000000000" pitchFamily="2" charset="2"/>
              <a:buNone/>
              <a:defRPr sz="1800">
                <a:latin typeface="Avenir LT Std 35 Light" panose="020B0402020203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5pPr>
          </a:lstStyle>
          <a:p>
            <a:pPr lvl="1"/>
            <a:r>
              <a:rPr lang="de-DE" dirty="0"/>
              <a:t>Liste der Erkenntnissen und Folgerungen</a:t>
            </a:r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2809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kt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txBody>
          <a:bodyPr lIns="0" tIns="360000" rIns="0" bIns="0"/>
          <a:lstStyle>
            <a:lvl1pPr marL="0" indent="0" algn="ctr">
              <a:buFontTx/>
              <a:buNone/>
              <a:defRPr sz="2200" b="1" baseline="0">
                <a:latin typeface="+mj-lt"/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CH" noProof="0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251520" y="3717032"/>
            <a:ext cx="2376264" cy="1152128"/>
          </a:xfrm>
          <a:prstGeom prst="rect">
            <a:avLst/>
          </a:prstGeom>
          <a:solidFill>
            <a:schemeClr val="bg2"/>
          </a:solidFill>
        </p:spPr>
        <p:txBody>
          <a:bodyPr lIns="108000" tIns="108000" rIns="108000" bIns="0"/>
          <a:lstStyle>
            <a:lvl1pPr marL="0" indent="0">
              <a:buFontTx/>
              <a:buNone/>
              <a:defRPr sz="1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251520" y="4797153"/>
            <a:ext cx="2376264" cy="1872208"/>
          </a:xfrm>
          <a:prstGeom prst="rect">
            <a:avLst/>
          </a:prstGeom>
          <a:solidFill>
            <a:schemeClr val="bg2"/>
          </a:solidFill>
        </p:spPr>
        <p:txBody>
          <a:bodyPr lIns="108000" tIns="0" rIns="108000" bIns="216000" anchor="b" anchorCtr="0"/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73129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erade Verbindung 11">
            <a:extLst>
              <a:ext uri="{FF2B5EF4-FFF2-40B4-BE49-F238E27FC236}">
                <a16:creationId xmlns:a16="http://schemas.microsoft.com/office/drawing/2014/main" id="{708209E2-7C7E-48F8-BBBA-392A8FC4F4B2}"/>
              </a:ext>
            </a:extLst>
          </p:cNvPr>
          <p:cNvCxnSpPr/>
          <p:nvPr userDrawn="1"/>
        </p:nvCxnSpPr>
        <p:spPr>
          <a:xfrm>
            <a:off x="252413" y="6281738"/>
            <a:ext cx="8639175" cy="0"/>
          </a:xfrm>
          <a:prstGeom prst="line">
            <a:avLst/>
          </a:prstGeom>
          <a:ln w="9525">
            <a:solidFill>
              <a:srgbClr val="002D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502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611188" y="1484313"/>
            <a:ext cx="7921625" cy="4465637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venir LT Std 35 Light" pitchFamily="34" charset="0"/>
              </a:defRPr>
            </a:lvl1pPr>
            <a:lvl2pPr>
              <a:defRPr sz="1800">
                <a:latin typeface="Avenir LT Std 35 Light" pitchFamily="34" charset="0"/>
              </a:defRPr>
            </a:lvl2pPr>
            <a:lvl3pPr>
              <a:defRPr sz="1600">
                <a:latin typeface="Avenir LT Std 35 Light" pitchFamily="34" charset="0"/>
              </a:defRPr>
            </a:lvl3pPr>
            <a:lvl4pPr>
              <a:defRPr sz="1400">
                <a:latin typeface="Avenir LT Std 35 Light" pitchFamily="34" charset="0"/>
              </a:defRPr>
            </a:lvl4pPr>
            <a:lvl5pPr>
              <a:defRPr sz="1400">
                <a:latin typeface="Avenir LT Std 35 Light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52413" y="306388"/>
            <a:ext cx="8639175" cy="360362"/>
          </a:xfrm>
          <a:prstGeom prst="rect">
            <a:avLst/>
          </a:prstGeom>
        </p:spPr>
        <p:txBody>
          <a:bodyPr/>
          <a:lstStyle>
            <a:lvl1pPr>
              <a:defRPr b="0">
                <a:latin typeface="Avenir LT Std 65 Medium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08689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_neu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979612" y="3357165"/>
            <a:ext cx="6840859" cy="1517227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Liste und Beschreibung von abgeschlossene Arbeiten/erfolgen sowie nächste 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79712" y="5301208"/>
            <a:ext cx="3384376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Probleme und Situationen beschreiben, die der Auftraggeber/Steuerungsgremium entscheiden muss, inkl. Phasenübergang.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508104" y="5301208"/>
            <a:ext cx="3312368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Beschreibung der Risiken und der getroffenen </a:t>
            </a:r>
            <a:r>
              <a:rPr lang="de-DE" dirty="0" err="1"/>
              <a:t>Massnahmen</a:t>
            </a:r>
            <a:r>
              <a:rPr lang="de-DE" dirty="0"/>
              <a:t>, um diese zu vermeiden/reduzieren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508104" y="1052736"/>
            <a:ext cx="1656184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Aktivitäten eingeben mit ursprünglichem (Base Line) und geplantem Fertigstellungstermin</a:t>
            </a:r>
          </a:p>
        </p:txBody>
      </p:sp>
      <p:sp>
        <p:nvSpPr>
          <p:cNvPr id="11" name="Textplatzhalter 4" descr="Kurzbeschrieb Projekt" title="Projektbeschreibung"/>
          <p:cNvSpPr>
            <a:spLocks noGrp="1"/>
          </p:cNvSpPr>
          <p:nvPr>
            <p:ph type="body" sz="quarter" idx="14" hasCustomPrompt="1"/>
          </p:nvPr>
        </p:nvSpPr>
        <p:spPr>
          <a:xfrm>
            <a:off x="179511" y="1700809"/>
            <a:ext cx="1591097" cy="1296144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Kurzer Projektbeschrieb (Anforderungen und Zielsetzung)</a:t>
            </a:r>
          </a:p>
        </p:txBody>
      </p:sp>
      <p:sp>
        <p:nvSpPr>
          <p:cNvPr id="12" name="Textplatzhalter 4" descr="Beschreibung von Nutzen und Kosten" title="Kosten/Nutzen"/>
          <p:cNvSpPr>
            <a:spLocks noGrp="1"/>
          </p:cNvSpPr>
          <p:nvPr>
            <p:ph type="body" sz="quarter" idx="15" hasCustomPrompt="1"/>
          </p:nvPr>
        </p:nvSpPr>
        <p:spPr>
          <a:xfrm>
            <a:off x="180723" y="3212977"/>
            <a:ext cx="1591097" cy="93610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Qualitativ und quantitative Beschreibung des Business Case inkl. Kennzahlen</a:t>
            </a:r>
          </a:p>
        </p:txBody>
      </p:sp>
      <p:sp>
        <p:nvSpPr>
          <p:cNvPr id="13" name="Textplatzhalter 4" descr="Name Projektleiter" title="Projektleiter"/>
          <p:cNvSpPr>
            <a:spLocks noGrp="1"/>
          </p:cNvSpPr>
          <p:nvPr>
            <p:ph type="body" sz="quarter" idx="16" hasCustomPrompt="1"/>
          </p:nvPr>
        </p:nvSpPr>
        <p:spPr>
          <a:xfrm>
            <a:off x="180723" y="4350590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Name, Vorname Projektleiter</a:t>
            </a:r>
          </a:p>
        </p:txBody>
      </p:sp>
      <p:sp>
        <p:nvSpPr>
          <p:cNvPr id="14" name="Textplatzhalter 4" descr="Name Projektsponsor" title="Projektsponsor"/>
          <p:cNvSpPr>
            <a:spLocks noGrp="1"/>
          </p:cNvSpPr>
          <p:nvPr>
            <p:ph type="body" sz="quarter" idx="17" hasCustomPrompt="1"/>
          </p:nvPr>
        </p:nvSpPr>
        <p:spPr>
          <a:xfrm>
            <a:off x="180723" y="4874392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Name, Vorname Auftraggeber</a:t>
            </a:r>
          </a:p>
        </p:txBody>
      </p:sp>
      <p:sp>
        <p:nvSpPr>
          <p:cNvPr id="15" name="Textplatzhalter 4" descr="Kürzel Mitglieder Projektausschuss" title="Projektausschuss"/>
          <p:cNvSpPr>
            <a:spLocks noGrp="1"/>
          </p:cNvSpPr>
          <p:nvPr>
            <p:ph type="body" sz="quarter" idx="18" hasCustomPrompt="1"/>
          </p:nvPr>
        </p:nvSpPr>
        <p:spPr>
          <a:xfrm>
            <a:off x="179512" y="5363934"/>
            <a:ext cx="1592308" cy="513338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Mitglieder Steuerungsausschuss</a:t>
            </a:r>
          </a:p>
        </p:txBody>
      </p:sp>
      <p:sp>
        <p:nvSpPr>
          <p:cNvPr id="17" name="Textplatzhalter 4" descr="Projekt Nummer" title="Projekt Nummer"/>
          <p:cNvSpPr>
            <a:spLocks noGrp="1"/>
          </p:cNvSpPr>
          <p:nvPr>
            <p:ph type="body" sz="quarter" idx="19" hasCustomPrompt="1"/>
          </p:nvPr>
        </p:nvSpPr>
        <p:spPr>
          <a:xfrm>
            <a:off x="178299" y="692696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Projektart</a:t>
            </a:r>
          </a:p>
        </p:txBody>
      </p:sp>
      <p:sp>
        <p:nvSpPr>
          <p:cNvPr id="19" name="Textplatzhalter 4" descr="Monat / Jahr des Rapports" title="Monat / Jahr"/>
          <p:cNvSpPr>
            <a:spLocks noGrp="1"/>
          </p:cNvSpPr>
          <p:nvPr>
            <p:ph type="body" sz="quarter" idx="21" hasCustomPrompt="1"/>
          </p:nvPr>
        </p:nvSpPr>
        <p:spPr>
          <a:xfrm>
            <a:off x="178299" y="1073523"/>
            <a:ext cx="1591096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Projektklasse</a:t>
            </a:r>
          </a:p>
        </p:txBody>
      </p:sp>
      <p:sp>
        <p:nvSpPr>
          <p:cNvPr id="45" name="Textplatzhalter 4"/>
          <p:cNvSpPr>
            <a:spLocks noGrp="1"/>
          </p:cNvSpPr>
          <p:nvPr>
            <p:ph type="body" sz="quarter" idx="22" hasCustomPrompt="1"/>
          </p:nvPr>
        </p:nvSpPr>
        <p:spPr>
          <a:xfrm>
            <a:off x="241176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Bewilligte Gesamt kosten</a:t>
            </a:r>
          </a:p>
        </p:txBody>
      </p:sp>
      <p:sp>
        <p:nvSpPr>
          <p:cNvPr id="46" name="Textplatzhalter 4"/>
          <p:cNvSpPr>
            <a:spLocks noGrp="1"/>
          </p:cNvSpPr>
          <p:nvPr>
            <p:ph type="body" sz="quarter" idx="23" hasCustomPrompt="1"/>
          </p:nvPr>
        </p:nvSpPr>
        <p:spPr>
          <a:xfrm>
            <a:off x="313184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Geschätzte Gesamt kosten</a:t>
            </a:r>
          </a:p>
        </p:txBody>
      </p:sp>
      <p:sp>
        <p:nvSpPr>
          <p:cNvPr id="47" name="Textplatzhalter 4"/>
          <p:cNvSpPr>
            <a:spLocks noGrp="1"/>
          </p:cNvSpPr>
          <p:nvPr>
            <p:ph type="body" sz="quarter" idx="24" hasCustomPrompt="1"/>
          </p:nvPr>
        </p:nvSpPr>
        <p:spPr>
          <a:xfrm>
            <a:off x="385192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Ware / Leistung bestellt</a:t>
            </a:r>
          </a:p>
        </p:txBody>
      </p:sp>
      <p:sp>
        <p:nvSpPr>
          <p:cNvPr id="48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57200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Rechnung gebucht</a:t>
            </a:r>
          </a:p>
        </p:txBody>
      </p:sp>
      <p:sp>
        <p:nvSpPr>
          <p:cNvPr id="49" name="Textplatzhalter 4"/>
          <p:cNvSpPr>
            <a:spLocks noGrp="1"/>
          </p:cNvSpPr>
          <p:nvPr>
            <p:ph type="body" sz="quarter" idx="26" hasCustomPrompt="1"/>
          </p:nvPr>
        </p:nvSpPr>
        <p:spPr>
          <a:xfrm>
            <a:off x="7164288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Base Line </a:t>
            </a:r>
          </a:p>
        </p:txBody>
      </p:sp>
      <p:sp>
        <p:nvSpPr>
          <p:cNvPr id="51" name="Textplatzhalter 4"/>
          <p:cNvSpPr>
            <a:spLocks noGrp="1"/>
          </p:cNvSpPr>
          <p:nvPr>
            <p:ph type="body" sz="quarter" idx="27" hasCustomPrompt="1"/>
          </p:nvPr>
        </p:nvSpPr>
        <p:spPr>
          <a:xfrm>
            <a:off x="7956550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aktuell</a:t>
            </a:r>
          </a:p>
        </p:txBody>
      </p:sp>
      <p:sp>
        <p:nvSpPr>
          <p:cNvPr id="3" name="Textplatzhalter 2" descr="Projektname" title="Projektname"/>
          <p:cNvSpPr>
            <a:spLocks noGrp="1"/>
          </p:cNvSpPr>
          <p:nvPr>
            <p:ph type="body" sz="quarter" idx="29" hasCustomPrompt="1"/>
          </p:nvPr>
        </p:nvSpPr>
        <p:spPr>
          <a:xfrm>
            <a:off x="1845494" y="166787"/>
            <a:ext cx="387841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0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dirty="0"/>
              <a:t>Projekt Name eingeben</a:t>
            </a:r>
          </a:p>
        </p:txBody>
      </p:sp>
      <p:sp>
        <p:nvSpPr>
          <p:cNvPr id="25" name="Textplatzhalter 4" descr="Budget in kCHF" title="Budget"/>
          <p:cNvSpPr>
            <a:spLocks noGrp="1"/>
          </p:cNvSpPr>
          <p:nvPr>
            <p:ph type="body" sz="quarter" idx="30" hasCustomPrompt="1"/>
          </p:nvPr>
        </p:nvSpPr>
        <p:spPr>
          <a:xfrm>
            <a:off x="178299" y="6052853"/>
            <a:ext cx="1592308" cy="40048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Bewilligtes Budget CAPEX und OPEX</a:t>
            </a:r>
          </a:p>
        </p:txBody>
      </p:sp>
      <p:sp>
        <p:nvSpPr>
          <p:cNvPr id="23" name="Textplatzhalter 2" descr="Projektname" title="Projektname">
            <a:extLst>
              <a:ext uri="{FF2B5EF4-FFF2-40B4-BE49-F238E27FC236}">
                <a16:creationId xmlns:a16="http://schemas.microsoft.com/office/drawing/2014/main" id="{8FA1015A-B852-43A7-8C65-A40187EE2764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723904" y="166787"/>
            <a:ext cx="108012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12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dirty="0"/>
              <a:t>Monat / Jahr</a:t>
            </a:r>
          </a:p>
        </p:txBody>
      </p:sp>
    </p:spTree>
    <p:extLst>
      <p:ext uri="{BB962C8B-B14F-4D97-AF65-F5344CB8AC3E}">
        <p14:creationId xmlns:p14="http://schemas.microsoft.com/office/powerpoint/2010/main" val="807433049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bert Spi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979612" y="3357165"/>
            <a:ext cx="6840859" cy="1517227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Liste und Beschreibung von abgeschlossene Arbeiten/erfolgen sowie nächste 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79712" y="5301208"/>
            <a:ext cx="3384376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Probleme und Situationen beschreiben, die der Auftraggeber/Steuerungsgremium entscheiden muss, inkl. Phasenübergang.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508104" y="5301208"/>
            <a:ext cx="3312368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Beschreibung der Risiken und der getroffenen </a:t>
            </a:r>
            <a:r>
              <a:rPr lang="de-DE" dirty="0" err="1"/>
              <a:t>Massnahmen</a:t>
            </a:r>
            <a:r>
              <a:rPr lang="de-DE" dirty="0"/>
              <a:t>, um diese zu vermeiden/reduzieren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508104" y="1052736"/>
            <a:ext cx="1656184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Aktivitäten eingeben mit ursprünglichem (Base Line) und geplantem Fertigstellungstermin</a:t>
            </a:r>
          </a:p>
        </p:txBody>
      </p:sp>
      <p:sp>
        <p:nvSpPr>
          <p:cNvPr id="11" name="Textplatzhalter 4" descr="Kurzbeschrieb Projekt" title="Projektbeschreibung"/>
          <p:cNvSpPr>
            <a:spLocks noGrp="1"/>
          </p:cNvSpPr>
          <p:nvPr>
            <p:ph type="body" sz="quarter" idx="14" hasCustomPrompt="1"/>
          </p:nvPr>
        </p:nvSpPr>
        <p:spPr>
          <a:xfrm>
            <a:off x="179511" y="1700809"/>
            <a:ext cx="1591097" cy="1296144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Kurzer Projektbeschrieb (Anforderungen und Zielsetzung)</a:t>
            </a:r>
          </a:p>
        </p:txBody>
      </p:sp>
      <p:sp>
        <p:nvSpPr>
          <p:cNvPr id="12" name="Textplatzhalter 4" descr="Beschreibung von Nutzen und Kosten" title="Kosten/Nutzen"/>
          <p:cNvSpPr>
            <a:spLocks noGrp="1"/>
          </p:cNvSpPr>
          <p:nvPr>
            <p:ph type="body" sz="quarter" idx="15" hasCustomPrompt="1"/>
          </p:nvPr>
        </p:nvSpPr>
        <p:spPr>
          <a:xfrm>
            <a:off x="180723" y="3212977"/>
            <a:ext cx="1591097" cy="93610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Qualitativ und quantitative Beschreibung des Business Case inkl. Kennzahlen</a:t>
            </a:r>
          </a:p>
        </p:txBody>
      </p:sp>
      <p:sp>
        <p:nvSpPr>
          <p:cNvPr id="13" name="Textplatzhalter 4" descr="Name Projektleiter" title="Projektleiter"/>
          <p:cNvSpPr>
            <a:spLocks noGrp="1"/>
          </p:cNvSpPr>
          <p:nvPr>
            <p:ph type="body" sz="quarter" idx="16" hasCustomPrompt="1"/>
          </p:nvPr>
        </p:nvSpPr>
        <p:spPr>
          <a:xfrm>
            <a:off x="180723" y="4350590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Name, Vorname Projektleiter</a:t>
            </a:r>
          </a:p>
        </p:txBody>
      </p:sp>
      <p:sp>
        <p:nvSpPr>
          <p:cNvPr id="14" name="Textplatzhalter 4" descr="Name Projektsponsor" title="Projektsponsor"/>
          <p:cNvSpPr>
            <a:spLocks noGrp="1"/>
          </p:cNvSpPr>
          <p:nvPr>
            <p:ph type="body" sz="quarter" idx="17" hasCustomPrompt="1"/>
          </p:nvPr>
        </p:nvSpPr>
        <p:spPr>
          <a:xfrm>
            <a:off x="180723" y="4874392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Name, Vorname Auftraggeber</a:t>
            </a:r>
          </a:p>
        </p:txBody>
      </p:sp>
      <p:sp>
        <p:nvSpPr>
          <p:cNvPr id="15" name="Textplatzhalter 4" descr="Kürzel Mitglieder Projektausschuss" title="Projektausschuss"/>
          <p:cNvSpPr>
            <a:spLocks noGrp="1"/>
          </p:cNvSpPr>
          <p:nvPr>
            <p:ph type="body" sz="quarter" idx="18" hasCustomPrompt="1"/>
          </p:nvPr>
        </p:nvSpPr>
        <p:spPr>
          <a:xfrm>
            <a:off x="179512" y="5363934"/>
            <a:ext cx="1592308" cy="513338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Mitglieder Steuerungsausschuss</a:t>
            </a:r>
          </a:p>
        </p:txBody>
      </p:sp>
      <p:sp>
        <p:nvSpPr>
          <p:cNvPr id="17" name="Textplatzhalter 4" descr="Projekt Nummer" title="Projekt Nummer"/>
          <p:cNvSpPr>
            <a:spLocks noGrp="1"/>
          </p:cNvSpPr>
          <p:nvPr>
            <p:ph type="body" sz="quarter" idx="19" hasCustomPrompt="1"/>
          </p:nvPr>
        </p:nvSpPr>
        <p:spPr>
          <a:xfrm>
            <a:off x="178299" y="692696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Projektart</a:t>
            </a:r>
          </a:p>
        </p:txBody>
      </p:sp>
      <p:sp>
        <p:nvSpPr>
          <p:cNvPr id="19" name="Textplatzhalter 4" descr="Monat / Jahr des Rapports" title="Monat / Jahr"/>
          <p:cNvSpPr>
            <a:spLocks noGrp="1"/>
          </p:cNvSpPr>
          <p:nvPr>
            <p:ph type="body" sz="quarter" idx="21" hasCustomPrompt="1"/>
          </p:nvPr>
        </p:nvSpPr>
        <p:spPr>
          <a:xfrm>
            <a:off x="178299" y="1073523"/>
            <a:ext cx="1591096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Projektklasse</a:t>
            </a:r>
          </a:p>
        </p:txBody>
      </p:sp>
      <p:sp>
        <p:nvSpPr>
          <p:cNvPr id="45" name="Textplatzhalter 4"/>
          <p:cNvSpPr>
            <a:spLocks noGrp="1"/>
          </p:cNvSpPr>
          <p:nvPr>
            <p:ph type="body" sz="quarter" idx="22" hasCustomPrompt="1"/>
          </p:nvPr>
        </p:nvSpPr>
        <p:spPr>
          <a:xfrm>
            <a:off x="241176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Bewilligte Gesamt kosten</a:t>
            </a:r>
          </a:p>
        </p:txBody>
      </p:sp>
      <p:sp>
        <p:nvSpPr>
          <p:cNvPr id="46" name="Textplatzhalter 4"/>
          <p:cNvSpPr>
            <a:spLocks noGrp="1"/>
          </p:cNvSpPr>
          <p:nvPr>
            <p:ph type="body" sz="quarter" idx="23" hasCustomPrompt="1"/>
          </p:nvPr>
        </p:nvSpPr>
        <p:spPr>
          <a:xfrm>
            <a:off x="313184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Geschätzte Gesamt kosten</a:t>
            </a:r>
          </a:p>
        </p:txBody>
      </p:sp>
      <p:sp>
        <p:nvSpPr>
          <p:cNvPr id="47" name="Textplatzhalter 4"/>
          <p:cNvSpPr>
            <a:spLocks noGrp="1"/>
          </p:cNvSpPr>
          <p:nvPr>
            <p:ph type="body" sz="quarter" idx="24" hasCustomPrompt="1"/>
          </p:nvPr>
        </p:nvSpPr>
        <p:spPr>
          <a:xfrm>
            <a:off x="385192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Ware / Leistung bestellt</a:t>
            </a:r>
          </a:p>
        </p:txBody>
      </p:sp>
      <p:sp>
        <p:nvSpPr>
          <p:cNvPr id="48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57200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Rechnung gebucht</a:t>
            </a:r>
          </a:p>
        </p:txBody>
      </p:sp>
      <p:sp>
        <p:nvSpPr>
          <p:cNvPr id="49" name="Textplatzhalter 4"/>
          <p:cNvSpPr>
            <a:spLocks noGrp="1"/>
          </p:cNvSpPr>
          <p:nvPr>
            <p:ph type="body" sz="quarter" idx="26" hasCustomPrompt="1"/>
          </p:nvPr>
        </p:nvSpPr>
        <p:spPr>
          <a:xfrm>
            <a:off x="7164288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Base Line </a:t>
            </a:r>
          </a:p>
        </p:txBody>
      </p:sp>
      <p:sp>
        <p:nvSpPr>
          <p:cNvPr id="51" name="Textplatzhalter 4"/>
          <p:cNvSpPr>
            <a:spLocks noGrp="1"/>
          </p:cNvSpPr>
          <p:nvPr>
            <p:ph type="body" sz="quarter" idx="27" hasCustomPrompt="1"/>
          </p:nvPr>
        </p:nvSpPr>
        <p:spPr>
          <a:xfrm>
            <a:off x="7956550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aktuell</a:t>
            </a:r>
          </a:p>
        </p:txBody>
      </p:sp>
      <p:sp>
        <p:nvSpPr>
          <p:cNvPr id="25" name="Textplatzhalter 4" descr="Budget in kCHF" title="Budget"/>
          <p:cNvSpPr>
            <a:spLocks noGrp="1"/>
          </p:cNvSpPr>
          <p:nvPr>
            <p:ph type="body" sz="quarter" idx="30" hasCustomPrompt="1"/>
          </p:nvPr>
        </p:nvSpPr>
        <p:spPr>
          <a:xfrm>
            <a:off x="178299" y="6052853"/>
            <a:ext cx="1592308" cy="40048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Bewilligtes Budget CAPEX und OPEX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E87B9ECD-D661-4B5B-8B77-C2B483DC50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877" y="68895"/>
            <a:ext cx="579499" cy="558251"/>
          </a:xfrm>
          <a:prstGeom prst="rect">
            <a:avLst/>
          </a:prstGeom>
        </p:spPr>
      </p:pic>
      <p:sp>
        <p:nvSpPr>
          <p:cNvPr id="22" name="Textplatzhalter 2" descr="Projektname" title="Projektname">
            <a:extLst>
              <a:ext uri="{FF2B5EF4-FFF2-40B4-BE49-F238E27FC236}">
                <a16:creationId xmlns:a16="http://schemas.microsoft.com/office/drawing/2014/main" id="{ADD6CEE6-04F5-46E8-AD7F-005DCF7C387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845494" y="166787"/>
            <a:ext cx="387841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0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dirty="0"/>
              <a:t>Projekt Name eingeben</a:t>
            </a:r>
          </a:p>
        </p:txBody>
      </p:sp>
      <p:sp>
        <p:nvSpPr>
          <p:cNvPr id="24" name="Textplatzhalter 2" descr="Projektname" title="Projektname">
            <a:extLst>
              <a:ext uri="{FF2B5EF4-FFF2-40B4-BE49-F238E27FC236}">
                <a16:creationId xmlns:a16="http://schemas.microsoft.com/office/drawing/2014/main" id="{B0C55472-3AA5-47E8-A2E6-811DAF7D3BC6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723904" y="166787"/>
            <a:ext cx="108012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12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dirty="0"/>
              <a:t>Monat / Jahr</a:t>
            </a:r>
          </a:p>
        </p:txBody>
      </p:sp>
    </p:spTree>
    <p:extLst>
      <p:ext uri="{BB962C8B-B14F-4D97-AF65-F5344CB8AC3E}">
        <p14:creationId xmlns:p14="http://schemas.microsoft.com/office/powerpoint/2010/main" val="3574455552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o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979612" y="3357165"/>
            <a:ext cx="6840859" cy="1517227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Liste und Beschreibung von abgeschlossene Arbeiten/erfolgen sowie nächste 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79712" y="5301208"/>
            <a:ext cx="3384376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Probleme und Situationen beschreiben, die der Auftraggeber/Steuerungsgremium entscheiden muss, inkl. Phasenübergang.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508104" y="5301208"/>
            <a:ext cx="3312368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Beschreibung der Risiken und der getroffenen </a:t>
            </a:r>
            <a:r>
              <a:rPr lang="de-DE" dirty="0" err="1"/>
              <a:t>Massnahmen</a:t>
            </a:r>
            <a:r>
              <a:rPr lang="de-DE" dirty="0"/>
              <a:t>, um diese zu vermeiden/reduzieren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508104" y="1052736"/>
            <a:ext cx="1656184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Aktivitäten eingeben mit ursprünglichem (Base Line) und geplantem Fertigstellungstermin</a:t>
            </a:r>
          </a:p>
        </p:txBody>
      </p:sp>
      <p:sp>
        <p:nvSpPr>
          <p:cNvPr id="11" name="Textplatzhalter 4" descr="Kurzbeschrieb Projekt" title="Projektbeschreibung"/>
          <p:cNvSpPr>
            <a:spLocks noGrp="1"/>
          </p:cNvSpPr>
          <p:nvPr>
            <p:ph type="body" sz="quarter" idx="14" hasCustomPrompt="1"/>
          </p:nvPr>
        </p:nvSpPr>
        <p:spPr>
          <a:xfrm>
            <a:off x="179511" y="1700809"/>
            <a:ext cx="1591097" cy="1296144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Kurzer Projektbeschrieb (Anforderungen und Zielsetzung)</a:t>
            </a:r>
          </a:p>
        </p:txBody>
      </p:sp>
      <p:sp>
        <p:nvSpPr>
          <p:cNvPr id="12" name="Textplatzhalter 4" descr="Beschreibung von Nutzen und Kosten" title="Kosten/Nutzen"/>
          <p:cNvSpPr>
            <a:spLocks noGrp="1"/>
          </p:cNvSpPr>
          <p:nvPr>
            <p:ph type="body" sz="quarter" idx="15" hasCustomPrompt="1"/>
          </p:nvPr>
        </p:nvSpPr>
        <p:spPr>
          <a:xfrm>
            <a:off x="180723" y="3212977"/>
            <a:ext cx="1591097" cy="93610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Qualitativ und quantitative Beschreibung des Business Case inkl. Kennzahlen</a:t>
            </a:r>
          </a:p>
        </p:txBody>
      </p:sp>
      <p:sp>
        <p:nvSpPr>
          <p:cNvPr id="13" name="Textplatzhalter 4" descr="Name Projektleiter" title="Projektleiter"/>
          <p:cNvSpPr>
            <a:spLocks noGrp="1"/>
          </p:cNvSpPr>
          <p:nvPr>
            <p:ph type="body" sz="quarter" idx="16" hasCustomPrompt="1"/>
          </p:nvPr>
        </p:nvSpPr>
        <p:spPr>
          <a:xfrm>
            <a:off x="180723" y="4350590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Name, Vorname Projektleiter</a:t>
            </a:r>
          </a:p>
        </p:txBody>
      </p:sp>
      <p:sp>
        <p:nvSpPr>
          <p:cNvPr id="14" name="Textplatzhalter 4" descr="Name Projektsponsor" title="Projektsponsor"/>
          <p:cNvSpPr>
            <a:spLocks noGrp="1"/>
          </p:cNvSpPr>
          <p:nvPr>
            <p:ph type="body" sz="quarter" idx="17" hasCustomPrompt="1"/>
          </p:nvPr>
        </p:nvSpPr>
        <p:spPr>
          <a:xfrm>
            <a:off x="180723" y="4874392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Name, Vorname Auftraggeber</a:t>
            </a:r>
          </a:p>
        </p:txBody>
      </p:sp>
      <p:sp>
        <p:nvSpPr>
          <p:cNvPr id="15" name="Textplatzhalter 4" descr="Kürzel Mitglieder Projektausschuss" title="Projektausschuss"/>
          <p:cNvSpPr>
            <a:spLocks noGrp="1"/>
          </p:cNvSpPr>
          <p:nvPr>
            <p:ph type="body" sz="quarter" idx="18" hasCustomPrompt="1"/>
          </p:nvPr>
        </p:nvSpPr>
        <p:spPr>
          <a:xfrm>
            <a:off x="179512" y="5363934"/>
            <a:ext cx="1592308" cy="513338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Mitglieder Steuerungsausschuss</a:t>
            </a:r>
          </a:p>
        </p:txBody>
      </p:sp>
      <p:sp>
        <p:nvSpPr>
          <p:cNvPr id="17" name="Textplatzhalter 4" descr="Projekt Nummer" title="Projekt Nummer"/>
          <p:cNvSpPr>
            <a:spLocks noGrp="1"/>
          </p:cNvSpPr>
          <p:nvPr>
            <p:ph type="body" sz="quarter" idx="19" hasCustomPrompt="1"/>
          </p:nvPr>
        </p:nvSpPr>
        <p:spPr>
          <a:xfrm>
            <a:off x="178299" y="692696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Projektart</a:t>
            </a:r>
          </a:p>
        </p:txBody>
      </p:sp>
      <p:sp>
        <p:nvSpPr>
          <p:cNvPr id="19" name="Textplatzhalter 4" descr="Monat / Jahr des Rapports" title="Monat / Jahr"/>
          <p:cNvSpPr>
            <a:spLocks noGrp="1"/>
          </p:cNvSpPr>
          <p:nvPr>
            <p:ph type="body" sz="quarter" idx="21" hasCustomPrompt="1"/>
          </p:nvPr>
        </p:nvSpPr>
        <p:spPr>
          <a:xfrm>
            <a:off x="178299" y="1073523"/>
            <a:ext cx="1591096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Projektklasse</a:t>
            </a:r>
          </a:p>
        </p:txBody>
      </p:sp>
      <p:sp>
        <p:nvSpPr>
          <p:cNvPr id="45" name="Textplatzhalter 4"/>
          <p:cNvSpPr>
            <a:spLocks noGrp="1"/>
          </p:cNvSpPr>
          <p:nvPr>
            <p:ph type="body" sz="quarter" idx="22" hasCustomPrompt="1"/>
          </p:nvPr>
        </p:nvSpPr>
        <p:spPr>
          <a:xfrm>
            <a:off x="241176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Bewilligte Gesamt kosten</a:t>
            </a:r>
          </a:p>
        </p:txBody>
      </p:sp>
      <p:sp>
        <p:nvSpPr>
          <p:cNvPr id="46" name="Textplatzhalter 4"/>
          <p:cNvSpPr>
            <a:spLocks noGrp="1"/>
          </p:cNvSpPr>
          <p:nvPr>
            <p:ph type="body" sz="quarter" idx="23" hasCustomPrompt="1"/>
          </p:nvPr>
        </p:nvSpPr>
        <p:spPr>
          <a:xfrm>
            <a:off x="313184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Geschätzte Gesamt kosten</a:t>
            </a:r>
          </a:p>
        </p:txBody>
      </p:sp>
      <p:sp>
        <p:nvSpPr>
          <p:cNvPr id="47" name="Textplatzhalter 4"/>
          <p:cNvSpPr>
            <a:spLocks noGrp="1"/>
          </p:cNvSpPr>
          <p:nvPr>
            <p:ph type="body" sz="quarter" idx="24" hasCustomPrompt="1"/>
          </p:nvPr>
        </p:nvSpPr>
        <p:spPr>
          <a:xfrm>
            <a:off x="385192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Ware / Leistung bestellt</a:t>
            </a:r>
          </a:p>
        </p:txBody>
      </p:sp>
      <p:sp>
        <p:nvSpPr>
          <p:cNvPr id="48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57200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Rechnung gebucht</a:t>
            </a:r>
          </a:p>
        </p:txBody>
      </p:sp>
      <p:sp>
        <p:nvSpPr>
          <p:cNvPr id="49" name="Textplatzhalter 4"/>
          <p:cNvSpPr>
            <a:spLocks noGrp="1"/>
          </p:cNvSpPr>
          <p:nvPr>
            <p:ph type="body" sz="quarter" idx="26" hasCustomPrompt="1"/>
          </p:nvPr>
        </p:nvSpPr>
        <p:spPr>
          <a:xfrm>
            <a:off x="7164288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Base Line </a:t>
            </a:r>
          </a:p>
        </p:txBody>
      </p:sp>
      <p:sp>
        <p:nvSpPr>
          <p:cNvPr id="51" name="Textplatzhalter 4"/>
          <p:cNvSpPr>
            <a:spLocks noGrp="1"/>
          </p:cNvSpPr>
          <p:nvPr>
            <p:ph type="body" sz="quarter" idx="27" hasCustomPrompt="1"/>
          </p:nvPr>
        </p:nvSpPr>
        <p:spPr>
          <a:xfrm>
            <a:off x="7956550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aktuell</a:t>
            </a:r>
          </a:p>
        </p:txBody>
      </p:sp>
      <p:sp>
        <p:nvSpPr>
          <p:cNvPr id="25" name="Textplatzhalter 4" descr="Budget in kCHF" title="Budget"/>
          <p:cNvSpPr>
            <a:spLocks noGrp="1"/>
          </p:cNvSpPr>
          <p:nvPr>
            <p:ph type="body" sz="quarter" idx="30" hasCustomPrompt="1"/>
          </p:nvPr>
        </p:nvSpPr>
        <p:spPr>
          <a:xfrm>
            <a:off x="178299" y="6052853"/>
            <a:ext cx="1592308" cy="40048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Bewilligtes Budget CAPEX und OPEX</a:t>
            </a:r>
          </a:p>
        </p:txBody>
      </p:sp>
      <p:pic>
        <p:nvPicPr>
          <p:cNvPr id="23" name="Grafik 23">
            <a:extLst>
              <a:ext uri="{FF2B5EF4-FFF2-40B4-BE49-F238E27FC236}">
                <a16:creationId xmlns:a16="http://schemas.microsoft.com/office/drawing/2014/main" id="{8A76E0F4-65A4-46C1-9CB5-3D0BA39B6E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31018"/>
            <a:ext cx="863600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platzhalter 2" descr="Projektname" title="Projektname">
            <a:extLst>
              <a:ext uri="{FF2B5EF4-FFF2-40B4-BE49-F238E27FC236}">
                <a16:creationId xmlns:a16="http://schemas.microsoft.com/office/drawing/2014/main" id="{F930FAC0-3D66-480C-A417-A6E4B48276B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845494" y="166787"/>
            <a:ext cx="387841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0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dirty="0"/>
              <a:t>Projekt Name eingeben</a:t>
            </a:r>
          </a:p>
        </p:txBody>
      </p:sp>
      <p:sp>
        <p:nvSpPr>
          <p:cNvPr id="24" name="Textplatzhalter 2" descr="Projektname" title="Projektname">
            <a:extLst>
              <a:ext uri="{FF2B5EF4-FFF2-40B4-BE49-F238E27FC236}">
                <a16:creationId xmlns:a16="http://schemas.microsoft.com/office/drawing/2014/main" id="{A043F88D-0D80-43F1-96D4-697963EB2C8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723904" y="166787"/>
            <a:ext cx="108012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12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dirty="0"/>
              <a:t>Monat / Jahr</a:t>
            </a:r>
          </a:p>
        </p:txBody>
      </p:sp>
    </p:spTree>
    <p:extLst>
      <p:ext uri="{BB962C8B-B14F-4D97-AF65-F5344CB8AC3E}">
        <p14:creationId xmlns:p14="http://schemas.microsoft.com/office/powerpoint/2010/main" val="1023658218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asual F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979612" y="3357165"/>
            <a:ext cx="6840859" cy="1517227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Liste und Beschreibung von abgeschlossene Arbeiten/erfolgen sowie nächste 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79712" y="5301208"/>
            <a:ext cx="3384376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Probleme und Situationen beschreiben, die der Auftraggeber/Steuerungsgremium entscheiden muss, inkl. Phasenübergang.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508104" y="5301208"/>
            <a:ext cx="3312368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Beschreibung der Risiken und der getroffenen </a:t>
            </a:r>
            <a:r>
              <a:rPr lang="de-DE" dirty="0" err="1"/>
              <a:t>Massnahmen</a:t>
            </a:r>
            <a:r>
              <a:rPr lang="de-DE" dirty="0"/>
              <a:t>, um diese zu vermeiden/reduzieren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508104" y="1052736"/>
            <a:ext cx="1656184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Aktivitäten eingeben mit ursprünglichem (Base Line) und geplantem Fertigstellungstermin</a:t>
            </a:r>
          </a:p>
        </p:txBody>
      </p:sp>
      <p:sp>
        <p:nvSpPr>
          <p:cNvPr id="11" name="Textplatzhalter 4" descr="Kurzbeschrieb Projekt" title="Projektbeschreibung"/>
          <p:cNvSpPr>
            <a:spLocks noGrp="1"/>
          </p:cNvSpPr>
          <p:nvPr>
            <p:ph type="body" sz="quarter" idx="14" hasCustomPrompt="1"/>
          </p:nvPr>
        </p:nvSpPr>
        <p:spPr>
          <a:xfrm>
            <a:off x="179511" y="1700809"/>
            <a:ext cx="1591097" cy="1296144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Kurzer Projektbeschrieb (Anforderungen und Zielsetzung)</a:t>
            </a:r>
          </a:p>
        </p:txBody>
      </p:sp>
      <p:sp>
        <p:nvSpPr>
          <p:cNvPr id="12" name="Textplatzhalter 4" descr="Beschreibung von Nutzen und Kosten" title="Kosten/Nutzen"/>
          <p:cNvSpPr>
            <a:spLocks noGrp="1"/>
          </p:cNvSpPr>
          <p:nvPr>
            <p:ph type="body" sz="quarter" idx="15" hasCustomPrompt="1"/>
          </p:nvPr>
        </p:nvSpPr>
        <p:spPr>
          <a:xfrm>
            <a:off x="180723" y="3212977"/>
            <a:ext cx="1591097" cy="93610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Qualitativ und quantitative Beschreibung des Business Case inkl. Kennzahlen</a:t>
            </a:r>
          </a:p>
        </p:txBody>
      </p:sp>
      <p:sp>
        <p:nvSpPr>
          <p:cNvPr id="13" name="Textplatzhalter 4" descr="Name Projektleiter" title="Projektleiter"/>
          <p:cNvSpPr>
            <a:spLocks noGrp="1"/>
          </p:cNvSpPr>
          <p:nvPr>
            <p:ph type="body" sz="quarter" idx="16" hasCustomPrompt="1"/>
          </p:nvPr>
        </p:nvSpPr>
        <p:spPr>
          <a:xfrm>
            <a:off x="180723" y="4350590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Name, Vorname Projektleiter</a:t>
            </a:r>
          </a:p>
        </p:txBody>
      </p:sp>
      <p:sp>
        <p:nvSpPr>
          <p:cNvPr id="14" name="Textplatzhalter 4" descr="Name Projektsponsor" title="Projektsponsor"/>
          <p:cNvSpPr>
            <a:spLocks noGrp="1"/>
          </p:cNvSpPr>
          <p:nvPr>
            <p:ph type="body" sz="quarter" idx="17" hasCustomPrompt="1"/>
          </p:nvPr>
        </p:nvSpPr>
        <p:spPr>
          <a:xfrm>
            <a:off x="180723" y="4874392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Name, Vorname Auftraggeber</a:t>
            </a:r>
          </a:p>
        </p:txBody>
      </p:sp>
      <p:sp>
        <p:nvSpPr>
          <p:cNvPr id="15" name="Textplatzhalter 4" descr="Kürzel Mitglieder Projektausschuss" title="Projektausschuss"/>
          <p:cNvSpPr>
            <a:spLocks noGrp="1"/>
          </p:cNvSpPr>
          <p:nvPr>
            <p:ph type="body" sz="quarter" idx="18" hasCustomPrompt="1"/>
          </p:nvPr>
        </p:nvSpPr>
        <p:spPr>
          <a:xfrm>
            <a:off x="179512" y="5363934"/>
            <a:ext cx="1592308" cy="513338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Mitglieder Steuerungsausschuss</a:t>
            </a:r>
          </a:p>
        </p:txBody>
      </p:sp>
      <p:sp>
        <p:nvSpPr>
          <p:cNvPr id="17" name="Textplatzhalter 4" descr="Projekt Nummer" title="Projekt Nummer"/>
          <p:cNvSpPr>
            <a:spLocks noGrp="1"/>
          </p:cNvSpPr>
          <p:nvPr>
            <p:ph type="body" sz="quarter" idx="19" hasCustomPrompt="1"/>
          </p:nvPr>
        </p:nvSpPr>
        <p:spPr>
          <a:xfrm>
            <a:off x="178299" y="692696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Projektart</a:t>
            </a:r>
          </a:p>
        </p:txBody>
      </p:sp>
      <p:sp>
        <p:nvSpPr>
          <p:cNvPr id="19" name="Textplatzhalter 4" descr="Monat / Jahr des Rapports" title="Monat / Jahr"/>
          <p:cNvSpPr>
            <a:spLocks noGrp="1"/>
          </p:cNvSpPr>
          <p:nvPr>
            <p:ph type="body" sz="quarter" idx="21" hasCustomPrompt="1"/>
          </p:nvPr>
        </p:nvSpPr>
        <p:spPr>
          <a:xfrm>
            <a:off x="178299" y="1073523"/>
            <a:ext cx="1591096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Projektklasse</a:t>
            </a:r>
          </a:p>
        </p:txBody>
      </p:sp>
      <p:sp>
        <p:nvSpPr>
          <p:cNvPr id="45" name="Textplatzhalter 4"/>
          <p:cNvSpPr>
            <a:spLocks noGrp="1"/>
          </p:cNvSpPr>
          <p:nvPr>
            <p:ph type="body" sz="quarter" idx="22" hasCustomPrompt="1"/>
          </p:nvPr>
        </p:nvSpPr>
        <p:spPr>
          <a:xfrm>
            <a:off x="241176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Bewilligte Gesamt kosten</a:t>
            </a:r>
          </a:p>
        </p:txBody>
      </p:sp>
      <p:sp>
        <p:nvSpPr>
          <p:cNvPr id="46" name="Textplatzhalter 4"/>
          <p:cNvSpPr>
            <a:spLocks noGrp="1"/>
          </p:cNvSpPr>
          <p:nvPr>
            <p:ph type="body" sz="quarter" idx="23" hasCustomPrompt="1"/>
          </p:nvPr>
        </p:nvSpPr>
        <p:spPr>
          <a:xfrm>
            <a:off x="313184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Geschätzte Gesamt kosten</a:t>
            </a:r>
          </a:p>
        </p:txBody>
      </p:sp>
      <p:sp>
        <p:nvSpPr>
          <p:cNvPr id="47" name="Textplatzhalter 4"/>
          <p:cNvSpPr>
            <a:spLocks noGrp="1"/>
          </p:cNvSpPr>
          <p:nvPr>
            <p:ph type="body" sz="quarter" idx="24" hasCustomPrompt="1"/>
          </p:nvPr>
        </p:nvSpPr>
        <p:spPr>
          <a:xfrm>
            <a:off x="385192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Ware / Leistung bestellt</a:t>
            </a:r>
          </a:p>
        </p:txBody>
      </p:sp>
      <p:sp>
        <p:nvSpPr>
          <p:cNvPr id="48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57200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Rechnung gebucht</a:t>
            </a:r>
          </a:p>
        </p:txBody>
      </p:sp>
      <p:sp>
        <p:nvSpPr>
          <p:cNvPr id="49" name="Textplatzhalter 4"/>
          <p:cNvSpPr>
            <a:spLocks noGrp="1"/>
          </p:cNvSpPr>
          <p:nvPr>
            <p:ph type="body" sz="quarter" idx="26" hasCustomPrompt="1"/>
          </p:nvPr>
        </p:nvSpPr>
        <p:spPr>
          <a:xfrm>
            <a:off x="7164288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Base Line </a:t>
            </a:r>
          </a:p>
        </p:txBody>
      </p:sp>
      <p:sp>
        <p:nvSpPr>
          <p:cNvPr id="51" name="Textplatzhalter 4"/>
          <p:cNvSpPr>
            <a:spLocks noGrp="1"/>
          </p:cNvSpPr>
          <p:nvPr>
            <p:ph type="body" sz="quarter" idx="27" hasCustomPrompt="1"/>
          </p:nvPr>
        </p:nvSpPr>
        <p:spPr>
          <a:xfrm>
            <a:off x="7956550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aktuell</a:t>
            </a:r>
          </a:p>
        </p:txBody>
      </p:sp>
      <p:sp>
        <p:nvSpPr>
          <p:cNvPr id="3" name="Textplatzhalter 2" descr="Projektname" title="Projektname"/>
          <p:cNvSpPr>
            <a:spLocks noGrp="1"/>
          </p:cNvSpPr>
          <p:nvPr>
            <p:ph type="body" sz="quarter" idx="29" hasCustomPrompt="1"/>
          </p:nvPr>
        </p:nvSpPr>
        <p:spPr>
          <a:xfrm>
            <a:off x="1845494" y="166787"/>
            <a:ext cx="387841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0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dirty="0"/>
              <a:t>Projekt Name eingeben</a:t>
            </a:r>
          </a:p>
        </p:txBody>
      </p:sp>
      <p:sp>
        <p:nvSpPr>
          <p:cNvPr id="25" name="Textplatzhalter 4" descr="Budget in kCHF" title="Budget"/>
          <p:cNvSpPr>
            <a:spLocks noGrp="1"/>
          </p:cNvSpPr>
          <p:nvPr>
            <p:ph type="body" sz="quarter" idx="30" hasCustomPrompt="1"/>
          </p:nvPr>
        </p:nvSpPr>
        <p:spPr>
          <a:xfrm>
            <a:off x="178299" y="6052853"/>
            <a:ext cx="1592308" cy="40048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Bewilligtes Budget CAPEX und OPEX</a:t>
            </a:r>
          </a:p>
        </p:txBody>
      </p:sp>
      <p:sp>
        <p:nvSpPr>
          <p:cNvPr id="23" name="Textplatzhalter 2" descr="Projektname" title="Projektname">
            <a:extLst>
              <a:ext uri="{FF2B5EF4-FFF2-40B4-BE49-F238E27FC236}">
                <a16:creationId xmlns:a16="http://schemas.microsoft.com/office/drawing/2014/main" id="{8FA1015A-B852-43A7-8C65-A40187EE2764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723904" y="166787"/>
            <a:ext cx="108012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12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dirty="0"/>
              <a:t>Monat / Jahr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3DC9D850-1AC9-4222-A3A2-F587A941F8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33871" y="166787"/>
            <a:ext cx="1094513" cy="45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4549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17A7AE87-C93D-42B6-98D0-3831260E1DF3}"/>
              </a:ext>
            </a:extLst>
          </p:cNvPr>
          <p:cNvSpPr txBox="1"/>
          <p:nvPr userDrawn="1"/>
        </p:nvSpPr>
        <p:spPr>
          <a:xfrm>
            <a:off x="252412" y="1456661"/>
            <a:ext cx="8778854" cy="492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  <a:tabLst>
                <a:tab pos="3948113" algn="l"/>
              </a:tabLst>
            </a:pPr>
            <a:r>
              <a:rPr lang="de-CH" sz="2000" b="1" dirty="0">
                <a:latin typeface="Avenir LT Std 35 Light" panose="020B0402020203020204" pitchFamily="34" charset="0"/>
              </a:rPr>
              <a:t>Agenda</a:t>
            </a:r>
          </a:p>
          <a:p>
            <a:pPr marL="457200" indent="-457200">
              <a:lnSpc>
                <a:spcPct val="150000"/>
              </a:lnSpc>
              <a:buFont typeface="Arial" charset="0"/>
              <a:buAutoNum type="arabicPeriod"/>
              <a:tabLst>
                <a:tab pos="3948113" algn="l"/>
              </a:tabLst>
            </a:pPr>
            <a:r>
              <a:rPr lang="de-CH" sz="1800" dirty="0">
                <a:latin typeface="Avenir LT Std 35 Light" panose="020B0402020203020204" pitchFamily="34" charset="0"/>
              </a:rPr>
              <a:t>Cockpit – Gesamtüberblick</a:t>
            </a:r>
          </a:p>
          <a:p>
            <a:pPr marL="457200" indent="-457200">
              <a:lnSpc>
                <a:spcPct val="150000"/>
              </a:lnSpc>
              <a:buFont typeface="Arial" charset="0"/>
              <a:buAutoNum type="arabicPeriod"/>
              <a:tabLst>
                <a:tab pos="3948113" algn="l"/>
              </a:tabLst>
            </a:pPr>
            <a:r>
              <a:rPr lang="de-CH" sz="1800" dirty="0">
                <a:latin typeface="Avenir LT Std 35 Light" panose="020B0402020203020204" pitchFamily="34" charset="0"/>
              </a:rPr>
              <a:t>Genehmigung Protokoll und Pendenzen letzter Steuerungsausschuss</a:t>
            </a:r>
          </a:p>
          <a:p>
            <a:pPr marL="457200" indent="-457200">
              <a:lnSpc>
                <a:spcPct val="150000"/>
              </a:lnSpc>
              <a:buFont typeface="Arial" charset="0"/>
              <a:buAutoNum type="arabicPeriod"/>
              <a:tabLst>
                <a:tab pos="3948113" algn="l"/>
              </a:tabLst>
            </a:pPr>
            <a:r>
              <a:rPr lang="de-CH" sz="1800" dirty="0">
                <a:latin typeface="Avenir LT Std 35 Light" panose="020B0402020203020204" pitchFamily="34" charset="0"/>
              </a:rPr>
              <a:t>Zeitplan in Fokus (kritischer Pfad)</a:t>
            </a:r>
          </a:p>
          <a:p>
            <a:pPr marL="457200" indent="-457200">
              <a:lnSpc>
                <a:spcPct val="150000"/>
              </a:lnSpc>
              <a:buAutoNum type="arabicPeriod"/>
              <a:tabLst>
                <a:tab pos="3948113" algn="l"/>
              </a:tabLst>
            </a:pPr>
            <a:r>
              <a:rPr lang="de-CH" sz="1800" dirty="0">
                <a:latin typeface="Avenir LT Std 35 Light" panose="020B0402020203020204" pitchFamily="34" charset="0"/>
              </a:rPr>
              <a:t>Kosten – LE vs. Budget</a:t>
            </a:r>
          </a:p>
          <a:p>
            <a:pPr marL="457200" indent="-457200">
              <a:lnSpc>
                <a:spcPct val="150000"/>
              </a:lnSpc>
              <a:buAutoNum type="arabicPeriod"/>
              <a:tabLst>
                <a:tab pos="3948113" algn="l"/>
              </a:tabLst>
            </a:pPr>
            <a:r>
              <a:rPr lang="de-CH" sz="1800" dirty="0" err="1">
                <a:latin typeface="Avenir LT Std 35 Light" panose="020B0402020203020204" pitchFamily="34" charset="0"/>
              </a:rPr>
              <a:t>Nachhaltikeit</a:t>
            </a:r>
            <a:endParaRPr lang="de-CH" sz="1800" dirty="0">
              <a:latin typeface="Avenir LT Std 35 Light" panose="020B0402020203020204" pitchFamily="34" charset="0"/>
            </a:endParaRPr>
          </a:p>
          <a:p>
            <a:pPr marL="457200" indent="-457200">
              <a:lnSpc>
                <a:spcPct val="150000"/>
              </a:lnSpc>
              <a:buAutoNum type="arabicPeriod"/>
              <a:tabLst>
                <a:tab pos="3948113" algn="l"/>
              </a:tabLst>
            </a:pPr>
            <a:r>
              <a:rPr lang="de-CH" sz="1800" dirty="0">
                <a:latin typeface="Avenir LT Std 35 Light" panose="020B0402020203020204" pitchFamily="34" charset="0"/>
              </a:rPr>
              <a:t>Projektfortschritt (Konzept, Umsetzung, Integration)</a:t>
            </a:r>
          </a:p>
          <a:p>
            <a:pPr marL="457200" indent="-457200">
              <a:lnSpc>
                <a:spcPct val="150000"/>
              </a:lnSpc>
              <a:buAutoNum type="arabicPeriod"/>
              <a:tabLst>
                <a:tab pos="3948113" algn="l"/>
              </a:tabLst>
            </a:pPr>
            <a:r>
              <a:rPr lang="de-CH" sz="1800" dirty="0">
                <a:latin typeface="Avenir LT Std 35 Light" panose="020B0402020203020204" pitchFamily="34" charset="0"/>
              </a:rPr>
              <a:t>Organisationsentwicklung</a:t>
            </a:r>
          </a:p>
          <a:p>
            <a:pPr marL="457200" indent="-457200">
              <a:lnSpc>
                <a:spcPct val="150000"/>
              </a:lnSpc>
              <a:buAutoNum type="arabicPeriod"/>
              <a:tabLst>
                <a:tab pos="3948113" algn="l"/>
              </a:tabLst>
            </a:pPr>
            <a:r>
              <a:rPr lang="de-CH" sz="1800" dirty="0">
                <a:latin typeface="Avenir LT Std 35 Light" panose="020B0402020203020204" pitchFamily="34" charset="0"/>
              </a:rPr>
              <a:t>Notwendige Entscheidungen</a:t>
            </a:r>
          </a:p>
          <a:p>
            <a:pPr marL="457200" indent="-457200">
              <a:lnSpc>
                <a:spcPct val="150000"/>
              </a:lnSpc>
              <a:buAutoNum type="arabicPeriod"/>
              <a:tabLst>
                <a:tab pos="3948113" algn="l"/>
              </a:tabLst>
            </a:pPr>
            <a:r>
              <a:rPr lang="de-CH" sz="1800" dirty="0">
                <a:latin typeface="Avenir LT Std 35 Light" panose="020B0402020203020204" pitchFamily="34" charset="0"/>
              </a:rPr>
              <a:t>Risiken</a:t>
            </a:r>
          </a:p>
          <a:p>
            <a:pPr marL="457200" indent="-457200">
              <a:lnSpc>
                <a:spcPct val="150000"/>
              </a:lnSpc>
              <a:buAutoNum type="arabicPeriod"/>
              <a:tabLst>
                <a:tab pos="3948113" algn="l"/>
              </a:tabLst>
            </a:pPr>
            <a:r>
              <a:rPr lang="de-CH" sz="1800" dirty="0">
                <a:latin typeface="Avenir LT Std 35 Light" panose="020B0402020203020204" pitchFamily="34" charset="0"/>
              </a:rPr>
              <a:t>Erkenntnisse und Schlussfolgerungen Projektteam</a:t>
            </a:r>
          </a:p>
          <a:p>
            <a:pPr marL="457200" indent="-457200">
              <a:lnSpc>
                <a:spcPct val="150000"/>
              </a:lnSpc>
              <a:buAutoNum type="arabicPeriod"/>
              <a:tabLst>
                <a:tab pos="3948113" algn="l"/>
              </a:tabLst>
            </a:pPr>
            <a:r>
              <a:rPr lang="de-CH" sz="1800" dirty="0">
                <a:latin typeface="Avenir LT Std 35 Light" panose="020B0402020203020204" pitchFamily="34" charset="0"/>
              </a:rPr>
              <a:t>Zusammenfassung der Aufträge fürs Projektteam (mündlich durch Auftraggeber)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B2BF834-15E6-4E46-9A11-297ABD08231F}"/>
              </a:ext>
            </a:extLst>
          </p:cNvPr>
          <p:cNvSpPr txBox="1"/>
          <p:nvPr userDrawn="1"/>
        </p:nvSpPr>
        <p:spPr>
          <a:xfrm>
            <a:off x="252412" y="711330"/>
            <a:ext cx="8639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Avenir LT Std 65 Medium" panose="020B0803020203020204" pitchFamily="34" charset="0"/>
              </a:rPr>
              <a:t>Steuerungsausschuss Agenda</a:t>
            </a:r>
            <a:endParaRPr lang="de-CH" sz="2000" dirty="0">
              <a:latin typeface="Avenir LT Std 65 Medium" panose="020B08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9908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li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979612" y="3357165"/>
            <a:ext cx="6840859" cy="1517227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Liste und Beschreibung von abgeschlossene Arbeiten/erfolgen sowie nächste 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79712" y="5301208"/>
            <a:ext cx="3384376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Probleme und Situationen beschreiben, die der Auftraggeber/Steuerungsgremium entscheiden muss, inkl. Phasenübergang.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508104" y="5301208"/>
            <a:ext cx="3312368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Beschreibung der Risiken und der getroffenen </a:t>
            </a:r>
            <a:r>
              <a:rPr lang="de-DE" dirty="0" err="1"/>
              <a:t>Massnahmen</a:t>
            </a:r>
            <a:r>
              <a:rPr lang="de-DE" dirty="0"/>
              <a:t>, um diese zu vermeiden/reduzieren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508104" y="1052736"/>
            <a:ext cx="1656184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Aktivitäten eingeben mit ursprünglichem (Base Line) und geplantem Fertigstellungstermin</a:t>
            </a:r>
          </a:p>
        </p:txBody>
      </p:sp>
      <p:sp>
        <p:nvSpPr>
          <p:cNvPr id="11" name="Textplatzhalter 4" descr="Kurzbeschrieb Projekt" title="Projektbeschreibung"/>
          <p:cNvSpPr>
            <a:spLocks noGrp="1"/>
          </p:cNvSpPr>
          <p:nvPr>
            <p:ph type="body" sz="quarter" idx="14" hasCustomPrompt="1"/>
          </p:nvPr>
        </p:nvSpPr>
        <p:spPr>
          <a:xfrm>
            <a:off x="179511" y="1700809"/>
            <a:ext cx="1591097" cy="1296144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Kurzer Projektbeschrieb (Anforderungen und Zielsetzung)</a:t>
            </a:r>
          </a:p>
        </p:txBody>
      </p:sp>
      <p:sp>
        <p:nvSpPr>
          <p:cNvPr id="12" name="Textplatzhalter 4" descr="Beschreibung von Nutzen und Kosten" title="Kosten/Nutzen"/>
          <p:cNvSpPr>
            <a:spLocks noGrp="1"/>
          </p:cNvSpPr>
          <p:nvPr>
            <p:ph type="body" sz="quarter" idx="15" hasCustomPrompt="1"/>
          </p:nvPr>
        </p:nvSpPr>
        <p:spPr>
          <a:xfrm>
            <a:off x="180723" y="3212977"/>
            <a:ext cx="1591097" cy="93610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Qualitativ und quantitative Beschreibung des Business Case inkl. Kennzahlen</a:t>
            </a:r>
          </a:p>
        </p:txBody>
      </p:sp>
      <p:sp>
        <p:nvSpPr>
          <p:cNvPr id="13" name="Textplatzhalter 4" descr="Name Projektleiter" title="Projektleiter"/>
          <p:cNvSpPr>
            <a:spLocks noGrp="1"/>
          </p:cNvSpPr>
          <p:nvPr>
            <p:ph type="body" sz="quarter" idx="16" hasCustomPrompt="1"/>
          </p:nvPr>
        </p:nvSpPr>
        <p:spPr>
          <a:xfrm>
            <a:off x="180723" y="4350590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Name, Vorname Projektleiter</a:t>
            </a:r>
          </a:p>
        </p:txBody>
      </p:sp>
      <p:sp>
        <p:nvSpPr>
          <p:cNvPr id="14" name="Textplatzhalter 4" descr="Name Projektsponsor" title="Projektsponsor"/>
          <p:cNvSpPr>
            <a:spLocks noGrp="1"/>
          </p:cNvSpPr>
          <p:nvPr>
            <p:ph type="body" sz="quarter" idx="17" hasCustomPrompt="1"/>
          </p:nvPr>
        </p:nvSpPr>
        <p:spPr>
          <a:xfrm>
            <a:off x="180723" y="4874392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Name, Vorname Auftraggeber</a:t>
            </a:r>
          </a:p>
        </p:txBody>
      </p:sp>
      <p:sp>
        <p:nvSpPr>
          <p:cNvPr id="15" name="Textplatzhalter 4" descr="Kürzel Mitglieder Projektausschuss" title="Projektausschuss"/>
          <p:cNvSpPr>
            <a:spLocks noGrp="1"/>
          </p:cNvSpPr>
          <p:nvPr>
            <p:ph type="body" sz="quarter" idx="18" hasCustomPrompt="1"/>
          </p:nvPr>
        </p:nvSpPr>
        <p:spPr>
          <a:xfrm>
            <a:off x="179512" y="5363934"/>
            <a:ext cx="1592308" cy="513338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Mitglieder Steuerungsausschuss</a:t>
            </a:r>
          </a:p>
        </p:txBody>
      </p:sp>
      <p:sp>
        <p:nvSpPr>
          <p:cNvPr id="17" name="Textplatzhalter 4" descr="Projekt Nummer" title="Projekt Nummer"/>
          <p:cNvSpPr>
            <a:spLocks noGrp="1"/>
          </p:cNvSpPr>
          <p:nvPr>
            <p:ph type="body" sz="quarter" idx="19" hasCustomPrompt="1"/>
          </p:nvPr>
        </p:nvSpPr>
        <p:spPr>
          <a:xfrm>
            <a:off x="178299" y="692696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Projektart</a:t>
            </a:r>
          </a:p>
        </p:txBody>
      </p:sp>
      <p:sp>
        <p:nvSpPr>
          <p:cNvPr id="19" name="Textplatzhalter 4" descr="Monat / Jahr des Rapports" title="Monat / Jahr"/>
          <p:cNvSpPr>
            <a:spLocks noGrp="1"/>
          </p:cNvSpPr>
          <p:nvPr>
            <p:ph type="body" sz="quarter" idx="21" hasCustomPrompt="1"/>
          </p:nvPr>
        </p:nvSpPr>
        <p:spPr>
          <a:xfrm>
            <a:off x="178299" y="1073523"/>
            <a:ext cx="1591096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Projektklasse</a:t>
            </a:r>
          </a:p>
        </p:txBody>
      </p:sp>
      <p:sp>
        <p:nvSpPr>
          <p:cNvPr id="45" name="Textplatzhalter 4"/>
          <p:cNvSpPr>
            <a:spLocks noGrp="1"/>
          </p:cNvSpPr>
          <p:nvPr>
            <p:ph type="body" sz="quarter" idx="22" hasCustomPrompt="1"/>
          </p:nvPr>
        </p:nvSpPr>
        <p:spPr>
          <a:xfrm>
            <a:off x="241176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Bewilligte Gesamt kosten</a:t>
            </a:r>
          </a:p>
        </p:txBody>
      </p:sp>
      <p:sp>
        <p:nvSpPr>
          <p:cNvPr id="46" name="Textplatzhalter 4"/>
          <p:cNvSpPr>
            <a:spLocks noGrp="1"/>
          </p:cNvSpPr>
          <p:nvPr>
            <p:ph type="body" sz="quarter" idx="23" hasCustomPrompt="1"/>
          </p:nvPr>
        </p:nvSpPr>
        <p:spPr>
          <a:xfrm>
            <a:off x="313184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Geschätzte Gesamt kosten</a:t>
            </a:r>
          </a:p>
        </p:txBody>
      </p:sp>
      <p:sp>
        <p:nvSpPr>
          <p:cNvPr id="47" name="Textplatzhalter 4"/>
          <p:cNvSpPr>
            <a:spLocks noGrp="1"/>
          </p:cNvSpPr>
          <p:nvPr>
            <p:ph type="body" sz="quarter" idx="24" hasCustomPrompt="1"/>
          </p:nvPr>
        </p:nvSpPr>
        <p:spPr>
          <a:xfrm>
            <a:off x="385192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Ware / Leistung bestellt</a:t>
            </a:r>
          </a:p>
        </p:txBody>
      </p:sp>
      <p:sp>
        <p:nvSpPr>
          <p:cNvPr id="48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57200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Rechnung gebucht</a:t>
            </a:r>
          </a:p>
        </p:txBody>
      </p:sp>
      <p:sp>
        <p:nvSpPr>
          <p:cNvPr id="49" name="Textplatzhalter 4"/>
          <p:cNvSpPr>
            <a:spLocks noGrp="1"/>
          </p:cNvSpPr>
          <p:nvPr>
            <p:ph type="body" sz="quarter" idx="26" hasCustomPrompt="1"/>
          </p:nvPr>
        </p:nvSpPr>
        <p:spPr>
          <a:xfrm>
            <a:off x="7164288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Base Line </a:t>
            </a:r>
          </a:p>
        </p:txBody>
      </p:sp>
      <p:sp>
        <p:nvSpPr>
          <p:cNvPr id="51" name="Textplatzhalter 4"/>
          <p:cNvSpPr>
            <a:spLocks noGrp="1"/>
          </p:cNvSpPr>
          <p:nvPr>
            <p:ph type="body" sz="quarter" idx="27" hasCustomPrompt="1"/>
          </p:nvPr>
        </p:nvSpPr>
        <p:spPr>
          <a:xfrm>
            <a:off x="7956550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aktuell</a:t>
            </a:r>
          </a:p>
        </p:txBody>
      </p:sp>
      <p:sp>
        <p:nvSpPr>
          <p:cNvPr id="25" name="Textplatzhalter 4" descr="Budget in kCHF" title="Budget"/>
          <p:cNvSpPr>
            <a:spLocks noGrp="1"/>
          </p:cNvSpPr>
          <p:nvPr>
            <p:ph type="body" sz="quarter" idx="30" hasCustomPrompt="1"/>
          </p:nvPr>
        </p:nvSpPr>
        <p:spPr>
          <a:xfrm>
            <a:off x="178299" y="6052853"/>
            <a:ext cx="1592308" cy="40048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Bewilligtes Budget CAPEX und OPEX</a:t>
            </a:r>
          </a:p>
        </p:txBody>
      </p:sp>
      <p:pic>
        <p:nvPicPr>
          <p:cNvPr id="23" name="Picture 12" descr="http://www.orior.ch/fileadmin/_processed_/csm_Culinor_Foot_Group_sm_f37ea4506e.png">
            <a:extLst>
              <a:ext uri="{FF2B5EF4-FFF2-40B4-BE49-F238E27FC236}">
                <a16:creationId xmlns:a16="http://schemas.microsoft.com/office/drawing/2014/main" id="{9F81A3F3-2CBC-4EE4-920F-69EFEDB19CA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2587"/>
            <a:ext cx="1260004" cy="56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platzhalter 2" descr="Projektname" title="Projektname">
            <a:extLst>
              <a:ext uri="{FF2B5EF4-FFF2-40B4-BE49-F238E27FC236}">
                <a16:creationId xmlns:a16="http://schemas.microsoft.com/office/drawing/2014/main" id="{107923B5-7204-446C-BF70-F57D378DC41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845494" y="166787"/>
            <a:ext cx="387841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0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dirty="0"/>
              <a:t>Projekt Name eingeben</a:t>
            </a:r>
          </a:p>
        </p:txBody>
      </p:sp>
      <p:sp>
        <p:nvSpPr>
          <p:cNvPr id="24" name="Textplatzhalter 2" descr="Projektname" title="Projektname">
            <a:extLst>
              <a:ext uri="{FF2B5EF4-FFF2-40B4-BE49-F238E27FC236}">
                <a16:creationId xmlns:a16="http://schemas.microsoft.com/office/drawing/2014/main" id="{47B2A127-1D19-4787-A395-A22EE74B178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723904" y="166787"/>
            <a:ext cx="108012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12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dirty="0"/>
              <a:t>Monat / Jahr</a:t>
            </a:r>
          </a:p>
        </p:txBody>
      </p:sp>
    </p:spTree>
    <p:extLst>
      <p:ext uri="{BB962C8B-B14F-4D97-AF65-F5344CB8AC3E}">
        <p14:creationId xmlns:p14="http://schemas.microsoft.com/office/powerpoint/2010/main" val="3712064522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RED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979612" y="3357165"/>
            <a:ext cx="6840859" cy="1517227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Liste und Beschreibung von abgeschlossene Arbeiten/erfolgen sowie nächste 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79712" y="5301208"/>
            <a:ext cx="3384376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Probleme und Situationen beschreiben, die der Auftraggeber/Steuerungsgremium entscheiden muss, inkl. Phasenübergang.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508104" y="5301208"/>
            <a:ext cx="3312368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Beschreibung der Risiken und der getroffenen </a:t>
            </a:r>
            <a:r>
              <a:rPr lang="de-DE" dirty="0" err="1"/>
              <a:t>Massnahmen</a:t>
            </a:r>
            <a:r>
              <a:rPr lang="de-DE" dirty="0"/>
              <a:t>, um diese zu vermeiden/reduzieren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508104" y="1052736"/>
            <a:ext cx="1656184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Aktivitäten eingeben mit ursprünglichem (Base Line) und geplantem Fertigstellungstermin</a:t>
            </a:r>
          </a:p>
        </p:txBody>
      </p:sp>
      <p:sp>
        <p:nvSpPr>
          <p:cNvPr id="11" name="Textplatzhalter 4" descr="Kurzbeschrieb Projekt" title="Projektbeschreibung"/>
          <p:cNvSpPr>
            <a:spLocks noGrp="1"/>
          </p:cNvSpPr>
          <p:nvPr>
            <p:ph type="body" sz="quarter" idx="14" hasCustomPrompt="1"/>
          </p:nvPr>
        </p:nvSpPr>
        <p:spPr>
          <a:xfrm>
            <a:off x="179511" y="1700809"/>
            <a:ext cx="1591097" cy="1296144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Kurzer Projektbeschrieb (Anforderungen und Zielsetzung)</a:t>
            </a:r>
          </a:p>
        </p:txBody>
      </p:sp>
      <p:sp>
        <p:nvSpPr>
          <p:cNvPr id="12" name="Textplatzhalter 4" descr="Beschreibung von Nutzen und Kosten" title="Kosten/Nutzen"/>
          <p:cNvSpPr>
            <a:spLocks noGrp="1"/>
          </p:cNvSpPr>
          <p:nvPr>
            <p:ph type="body" sz="quarter" idx="15" hasCustomPrompt="1"/>
          </p:nvPr>
        </p:nvSpPr>
        <p:spPr>
          <a:xfrm>
            <a:off x="180723" y="3212977"/>
            <a:ext cx="1591097" cy="93610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Qualitativ und quantitative Beschreibung des Business Case inkl. Kennzahlen</a:t>
            </a:r>
          </a:p>
        </p:txBody>
      </p:sp>
      <p:sp>
        <p:nvSpPr>
          <p:cNvPr id="13" name="Textplatzhalter 4" descr="Name Projektleiter" title="Projektleiter"/>
          <p:cNvSpPr>
            <a:spLocks noGrp="1"/>
          </p:cNvSpPr>
          <p:nvPr>
            <p:ph type="body" sz="quarter" idx="16" hasCustomPrompt="1"/>
          </p:nvPr>
        </p:nvSpPr>
        <p:spPr>
          <a:xfrm>
            <a:off x="180723" y="4350590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Name, Vorname Projektleiter</a:t>
            </a:r>
          </a:p>
        </p:txBody>
      </p:sp>
      <p:sp>
        <p:nvSpPr>
          <p:cNvPr id="14" name="Textplatzhalter 4" descr="Name Projektsponsor" title="Projektsponsor"/>
          <p:cNvSpPr>
            <a:spLocks noGrp="1"/>
          </p:cNvSpPr>
          <p:nvPr>
            <p:ph type="body" sz="quarter" idx="17" hasCustomPrompt="1"/>
          </p:nvPr>
        </p:nvSpPr>
        <p:spPr>
          <a:xfrm>
            <a:off x="180723" y="4874392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Name, Vorname Auftraggeber</a:t>
            </a:r>
          </a:p>
        </p:txBody>
      </p:sp>
      <p:sp>
        <p:nvSpPr>
          <p:cNvPr id="15" name="Textplatzhalter 4" descr="Kürzel Mitglieder Projektausschuss" title="Projektausschuss"/>
          <p:cNvSpPr>
            <a:spLocks noGrp="1"/>
          </p:cNvSpPr>
          <p:nvPr>
            <p:ph type="body" sz="quarter" idx="18" hasCustomPrompt="1"/>
          </p:nvPr>
        </p:nvSpPr>
        <p:spPr>
          <a:xfrm>
            <a:off x="179512" y="5363934"/>
            <a:ext cx="1592308" cy="513338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Mitglieder Steuerungsausschuss</a:t>
            </a:r>
          </a:p>
        </p:txBody>
      </p:sp>
      <p:sp>
        <p:nvSpPr>
          <p:cNvPr id="17" name="Textplatzhalter 4" descr="Projekt Nummer" title="Projekt Nummer"/>
          <p:cNvSpPr>
            <a:spLocks noGrp="1"/>
          </p:cNvSpPr>
          <p:nvPr>
            <p:ph type="body" sz="quarter" idx="19" hasCustomPrompt="1"/>
          </p:nvPr>
        </p:nvSpPr>
        <p:spPr>
          <a:xfrm>
            <a:off x="178299" y="692696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Projektart</a:t>
            </a:r>
          </a:p>
        </p:txBody>
      </p:sp>
      <p:sp>
        <p:nvSpPr>
          <p:cNvPr id="19" name="Textplatzhalter 4" descr="Monat / Jahr des Rapports" title="Monat / Jahr"/>
          <p:cNvSpPr>
            <a:spLocks noGrp="1"/>
          </p:cNvSpPr>
          <p:nvPr>
            <p:ph type="body" sz="quarter" idx="21" hasCustomPrompt="1"/>
          </p:nvPr>
        </p:nvSpPr>
        <p:spPr>
          <a:xfrm>
            <a:off x="178299" y="1073523"/>
            <a:ext cx="1591096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Projektklasse</a:t>
            </a:r>
          </a:p>
        </p:txBody>
      </p:sp>
      <p:sp>
        <p:nvSpPr>
          <p:cNvPr id="45" name="Textplatzhalter 4"/>
          <p:cNvSpPr>
            <a:spLocks noGrp="1"/>
          </p:cNvSpPr>
          <p:nvPr>
            <p:ph type="body" sz="quarter" idx="22" hasCustomPrompt="1"/>
          </p:nvPr>
        </p:nvSpPr>
        <p:spPr>
          <a:xfrm>
            <a:off x="241176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Bewilligte Gesamt kosten</a:t>
            </a:r>
          </a:p>
        </p:txBody>
      </p:sp>
      <p:sp>
        <p:nvSpPr>
          <p:cNvPr id="46" name="Textplatzhalter 4"/>
          <p:cNvSpPr>
            <a:spLocks noGrp="1"/>
          </p:cNvSpPr>
          <p:nvPr>
            <p:ph type="body" sz="quarter" idx="23" hasCustomPrompt="1"/>
          </p:nvPr>
        </p:nvSpPr>
        <p:spPr>
          <a:xfrm>
            <a:off x="313184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Geschätzte Gesamt kosten</a:t>
            </a:r>
          </a:p>
        </p:txBody>
      </p:sp>
      <p:sp>
        <p:nvSpPr>
          <p:cNvPr id="47" name="Textplatzhalter 4"/>
          <p:cNvSpPr>
            <a:spLocks noGrp="1"/>
          </p:cNvSpPr>
          <p:nvPr>
            <p:ph type="body" sz="quarter" idx="24" hasCustomPrompt="1"/>
          </p:nvPr>
        </p:nvSpPr>
        <p:spPr>
          <a:xfrm>
            <a:off x="385192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Ware / Leistung bestellt</a:t>
            </a:r>
          </a:p>
        </p:txBody>
      </p:sp>
      <p:sp>
        <p:nvSpPr>
          <p:cNvPr id="48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57200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Rechnung gebucht</a:t>
            </a:r>
          </a:p>
        </p:txBody>
      </p:sp>
      <p:sp>
        <p:nvSpPr>
          <p:cNvPr id="49" name="Textplatzhalter 4"/>
          <p:cNvSpPr>
            <a:spLocks noGrp="1"/>
          </p:cNvSpPr>
          <p:nvPr>
            <p:ph type="body" sz="quarter" idx="26" hasCustomPrompt="1"/>
          </p:nvPr>
        </p:nvSpPr>
        <p:spPr>
          <a:xfrm>
            <a:off x="7164288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Base Line </a:t>
            </a:r>
          </a:p>
        </p:txBody>
      </p:sp>
      <p:sp>
        <p:nvSpPr>
          <p:cNvPr id="51" name="Textplatzhalter 4"/>
          <p:cNvSpPr>
            <a:spLocks noGrp="1"/>
          </p:cNvSpPr>
          <p:nvPr>
            <p:ph type="body" sz="quarter" idx="27" hasCustomPrompt="1"/>
          </p:nvPr>
        </p:nvSpPr>
        <p:spPr>
          <a:xfrm>
            <a:off x="7956550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aktuell</a:t>
            </a:r>
          </a:p>
        </p:txBody>
      </p:sp>
      <p:sp>
        <p:nvSpPr>
          <p:cNvPr id="25" name="Textplatzhalter 4" descr="Budget in kCHF" title="Budget"/>
          <p:cNvSpPr>
            <a:spLocks noGrp="1"/>
          </p:cNvSpPr>
          <p:nvPr>
            <p:ph type="body" sz="quarter" idx="30" hasCustomPrompt="1"/>
          </p:nvPr>
        </p:nvSpPr>
        <p:spPr>
          <a:xfrm>
            <a:off x="178299" y="6052853"/>
            <a:ext cx="1592308" cy="40048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Bewilligtes Budget CAPEX und OPEX</a:t>
            </a:r>
          </a:p>
        </p:txBody>
      </p:sp>
      <p:pic>
        <p:nvPicPr>
          <p:cNvPr id="23" name="Picture 6" descr="http://www.orior.ch/fileadmin/_processed_/csm_fredag_bc93fe5468.png">
            <a:extLst>
              <a:ext uri="{FF2B5EF4-FFF2-40B4-BE49-F238E27FC236}">
                <a16:creationId xmlns:a16="http://schemas.microsoft.com/office/drawing/2014/main" id="{E0D2F752-9D23-44B7-95DD-ECBC190FCE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09594"/>
            <a:ext cx="1132925" cy="511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platzhalter 2" descr="Projektname" title="Projektname">
            <a:extLst>
              <a:ext uri="{FF2B5EF4-FFF2-40B4-BE49-F238E27FC236}">
                <a16:creationId xmlns:a16="http://schemas.microsoft.com/office/drawing/2014/main" id="{014EBCC8-C7D3-423A-B69A-3E4CDD74D98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845494" y="166787"/>
            <a:ext cx="387841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0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dirty="0"/>
              <a:t>Projekt Name eingeben</a:t>
            </a:r>
          </a:p>
        </p:txBody>
      </p:sp>
      <p:sp>
        <p:nvSpPr>
          <p:cNvPr id="24" name="Textplatzhalter 2" descr="Projektname" title="Projektname">
            <a:extLst>
              <a:ext uri="{FF2B5EF4-FFF2-40B4-BE49-F238E27FC236}">
                <a16:creationId xmlns:a16="http://schemas.microsoft.com/office/drawing/2014/main" id="{D3D0AEF3-0AB3-4B43-9BD5-CF26C2AC6190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723904" y="166787"/>
            <a:ext cx="108012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12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dirty="0"/>
              <a:t>Monat / Jahr</a:t>
            </a:r>
          </a:p>
        </p:txBody>
      </p:sp>
    </p:spTree>
    <p:extLst>
      <p:ext uri="{BB962C8B-B14F-4D97-AF65-F5344CB8AC3E}">
        <p14:creationId xmlns:p14="http://schemas.microsoft.com/office/powerpoint/2010/main" val="209529541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GE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979612" y="3357165"/>
            <a:ext cx="6840859" cy="1517227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Liste und Beschreibung von abgeschlossene Arbeiten/erfolgen sowie nächste 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79712" y="5301208"/>
            <a:ext cx="3384376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Probleme und Situationen beschreiben, die der Auftraggeber/Steuerungsgremium entscheiden muss, inkl. Phasenübergang.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508104" y="5301208"/>
            <a:ext cx="3312368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Beschreibung der Risiken und der getroffenen </a:t>
            </a:r>
            <a:r>
              <a:rPr lang="de-DE" dirty="0" err="1"/>
              <a:t>Massnahmen</a:t>
            </a:r>
            <a:r>
              <a:rPr lang="de-DE" dirty="0"/>
              <a:t>, um diese zu vermeiden/reduzieren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508104" y="1052736"/>
            <a:ext cx="1656184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Aktivitäten eingeben mit ursprünglichem (Base Line) und geplantem Fertigstellungstermin</a:t>
            </a:r>
          </a:p>
        </p:txBody>
      </p:sp>
      <p:sp>
        <p:nvSpPr>
          <p:cNvPr id="11" name="Textplatzhalter 4" descr="Kurzbeschrieb Projekt" title="Projektbeschreibung"/>
          <p:cNvSpPr>
            <a:spLocks noGrp="1"/>
          </p:cNvSpPr>
          <p:nvPr>
            <p:ph type="body" sz="quarter" idx="14" hasCustomPrompt="1"/>
          </p:nvPr>
        </p:nvSpPr>
        <p:spPr>
          <a:xfrm>
            <a:off x="179511" y="1700809"/>
            <a:ext cx="1591097" cy="1296144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Kurzer Projektbeschrieb (Anforderungen und Zielsetzung)</a:t>
            </a:r>
          </a:p>
        </p:txBody>
      </p:sp>
      <p:sp>
        <p:nvSpPr>
          <p:cNvPr id="12" name="Textplatzhalter 4" descr="Beschreibung von Nutzen und Kosten" title="Kosten/Nutzen"/>
          <p:cNvSpPr>
            <a:spLocks noGrp="1"/>
          </p:cNvSpPr>
          <p:nvPr>
            <p:ph type="body" sz="quarter" idx="15" hasCustomPrompt="1"/>
          </p:nvPr>
        </p:nvSpPr>
        <p:spPr>
          <a:xfrm>
            <a:off x="180723" y="3212977"/>
            <a:ext cx="1591097" cy="93610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Qualitativ und quantitative Beschreibung des Business Case inkl. Kennzahlen</a:t>
            </a:r>
          </a:p>
        </p:txBody>
      </p:sp>
      <p:sp>
        <p:nvSpPr>
          <p:cNvPr id="13" name="Textplatzhalter 4" descr="Name Projektleiter" title="Projektleiter"/>
          <p:cNvSpPr>
            <a:spLocks noGrp="1"/>
          </p:cNvSpPr>
          <p:nvPr>
            <p:ph type="body" sz="quarter" idx="16" hasCustomPrompt="1"/>
          </p:nvPr>
        </p:nvSpPr>
        <p:spPr>
          <a:xfrm>
            <a:off x="180723" y="4350590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Name, Vorname Projektleiter</a:t>
            </a:r>
          </a:p>
        </p:txBody>
      </p:sp>
      <p:sp>
        <p:nvSpPr>
          <p:cNvPr id="14" name="Textplatzhalter 4" descr="Name Projektsponsor" title="Projektsponsor"/>
          <p:cNvSpPr>
            <a:spLocks noGrp="1"/>
          </p:cNvSpPr>
          <p:nvPr>
            <p:ph type="body" sz="quarter" idx="17" hasCustomPrompt="1"/>
          </p:nvPr>
        </p:nvSpPr>
        <p:spPr>
          <a:xfrm>
            <a:off x="180723" y="4874392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Name, Vorname Auftraggeber</a:t>
            </a:r>
          </a:p>
        </p:txBody>
      </p:sp>
      <p:sp>
        <p:nvSpPr>
          <p:cNvPr id="15" name="Textplatzhalter 4" descr="Kürzel Mitglieder Projektausschuss" title="Projektausschuss"/>
          <p:cNvSpPr>
            <a:spLocks noGrp="1"/>
          </p:cNvSpPr>
          <p:nvPr>
            <p:ph type="body" sz="quarter" idx="18" hasCustomPrompt="1"/>
          </p:nvPr>
        </p:nvSpPr>
        <p:spPr>
          <a:xfrm>
            <a:off x="179512" y="5363934"/>
            <a:ext cx="1592308" cy="513338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Mitglieder Steuerungsausschuss</a:t>
            </a:r>
          </a:p>
        </p:txBody>
      </p:sp>
      <p:sp>
        <p:nvSpPr>
          <p:cNvPr id="17" name="Textplatzhalter 4" descr="Projekt Nummer" title="Projekt Nummer"/>
          <p:cNvSpPr>
            <a:spLocks noGrp="1"/>
          </p:cNvSpPr>
          <p:nvPr>
            <p:ph type="body" sz="quarter" idx="19" hasCustomPrompt="1"/>
          </p:nvPr>
        </p:nvSpPr>
        <p:spPr>
          <a:xfrm>
            <a:off x="178299" y="692696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Projektart</a:t>
            </a:r>
          </a:p>
        </p:txBody>
      </p:sp>
      <p:sp>
        <p:nvSpPr>
          <p:cNvPr id="19" name="Textplatzhalter 4" descr="Monat / Jahr des Rapports" title="Monat / Jahr"/>
          <p:cNvSpPr>
            <a:spLocks noGrp="1"/>
          </p:cNvSpPr>
          <p:nvPr>
            <p:ph type="body" sz="quarter" idx="21" hasCustomPrompt="1"/>
          </p:nvPr>
        </p:nvSpPr>
        <p:spPr>
          <a:xfrm>
            <a:off x="178299" y="1073523"/>
            <a:ext cx="1591096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Projektklasse</a:t>
            </a:r>
          </a:p>
        </p:txBody>
      </p:sp>
      <p:sp>
        <p:nvSpPr>
          <p:cNvPr id="45" name="Textplatzhalter 4"/>
          <p:cNvSpPr>
            <a:spLocks noGrp="1"/>
          </p:cNvSpPr>
          <p:nvPr>
            <p:ph type="body" sz="quarter" idx="22" hasCustomPrompt="1"/>
          </p:nvPr>
        </p:nvSpPr>
        <p:spPr>
          <a:xfrm>
            <a:off x="241176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Bewilligte Gesamt kosten</a:t>
            </a:r>
          </a:p>
        </p:txBody>
      </p:sp>
      <p:sp>
        <p:nvSpPr>
          <p:cNvPr id="46" name="Textplatzhalter 4"/>
          <p:cNvSpPr>
            <a:spLocks noGrp="1"/>
          </p:cNvSpPr>
          <p:nvPr>
            <p:ph type="body" sz="quarter" idx="23" hasCustomPrompt="1"/>
          </p:nvPr>
        </p:nvSpPr>
        <p:spPr>
          <a:xfrm>
            <a:off x="313184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Geschätzte Gesamt kosten</a:t>
            </a:r>
          </a:p>
        </p:txBody>
      </p:sp>
      <p:sp>
        <p:nvSpPr>
          <p:cNvPr id="47" name="Textplatzhalter 4"/>
          <p:cNvSpPr>
            <a:spLocks noGrp="1"/>
          </p:cNvSpPr>
          <p:nvPr>
            <p:ph type="body" sz="quarter" idx="24" hasCustomPrompt="1"/>
          </p:nvPr>
        </p:nvSpPr>
        <p:spPr>
          <a:xfrm>
            <a:off x="385192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Ware / Leistung bestellt</a:t>
            </a:r>
          </a:p>
        </p:txBody>
      </p:sp>
      <p:sp>
        <p:nvSpPr>
          <p:cNvPr id="48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57200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Rechnung gebucht</a:t>
            </a:r>
          </a:p>
        </p:txBody>
      </p:sp>
      <p:sp>
        <p:nvSpPr>
          <p:cNvPr id="49" name="Textplatzhalter 4"/>
          <p:cNvSpPr>
            <a:spLocks noGrp="1"/>
          </p:cNvSpPr>
          <p:nvPr>
            <p:ph type="body" sz="quarter" idx="26" hasCustomPrompt="1"/>
          </p:nvPr>
        </p:nvSpPr>
        <p:spPr>
          <a:xfrm>
            <a:off x="7164288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Base Line </a:t>
            </a:r>
          </a:p>
        </p:txBody>
      </p:sp>
      <p:sp>
        <p:nvSpPr>
          <p:cNvPr id="51" name="Textplatzhalter 4"/>
          <p:cNvSpPr>
            <a:spLocks noGrp="1"/>
          </p:cNvSpPr>
          <p:nvPr>
            <p:ph type="body" sz="quarter" idx="27" hasCustomPrompt="1"/>
          </p:nvPr>
        </p:nvSpPr>
        <p:spPr>
          <a:xfrm>
            <a:off x="7956550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aktuell</a:t>
            </a:r>
          </a:p>
        </p:txBody>
      </p:sp>
      <p:sp>
        <p:nvSpPr>
          <p:cNvPr id="25" name="Textplatzhalter 4" descr="Budget in kCHF" title="Budget"/>
          <p:cNvSpPr>
            <a:spLocks noGrp="1"/>
          </p:cNvSpPr>
          <p:nvPr>
            <p:ph type="body" sz="quarter" idx="30" hasCustomPrompt="1"/>
          </p:nvPr>
        </p:nvSpPr>
        <p:spPr>
          <a:xfrm>
            <a:off x="178299" y="6052853"/>
            <a:ext cx="1592308" cy="40048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Bewilligtes Budget CAPEX und OPEX</a:t>
            </a:r>
          </a:p>
        </p:txBody>
      </p:sp>
      <p:pic>
        <p:nvPicPr>
          <p:cNvPr id="23" name="Grafik 23">
            <a:extLst>
              <a:ext uri="{FF2B5EF4-FFF2-40B4-BE49-F238E27FC236}">
                <a16:creationId xmlns:a16="http://schemas.microsoft.com/office/drawing/2014/main" id="{95B8B051-DAB5-4692-B070-D15F4DCF5B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44512"/>
            <a:ext cx="119697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platzhalter 2" descr="Projektname" title="Projektname">
            <a:extLst>
              <a:ext uri="{FF2B5EF4-FFF2-40B4-BE49-F238E27FC236}">
                <a16:creationId xmlns:a16="http://schemas.microsoft.com/office/drawing/2014/main" id="{D0263475-4D44-4F2A-BCB5-7A7EB62D720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845494" y="166787"/>
            <a:ext cx="387841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0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dirty="0"/>
              <a:t>Projekt Name eingeben</a:t>
            </a:r>
          </a:p>
        </p:txBody>
      </p:sp>
      <p:sp>
        <p:nvSpPr>
          <p:cNvPr id="24" name="Textplatzhalter 2" descr="Projektname" title="Projektname">
            <a:extLst>
              <a:ext uri="{FF2B5EF4-FFF2-40B4-BE49-F238E27FC236}">
                <a16:creationId xmlns:a16="http://schemas.microsoft.com/office/drawing/2014/main" id="{A4F51B33-0EBD-42E1-990E-ADC6E167A7D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723904" y="166787"/>
            <a:ext cx="108012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12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dirty="0"/>
              <a:t>Monat / Jahr</a:t>
            </a:r>
          </a:p>
        </p:txBody>
      </p:sp>
    </p:spTree>
    <p:extLst>
      <p:ext uri="{BB962C8B-B14F-4D97-AF65-F5344CB8AC3E}">
        <p14:creationId xmlns:p14="http://schemas.microsoft.com/office/powerpoint/2010/main" val="3774922649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e Pat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979612" y="3357165"/>
            <a:ext cx="6840859" cy="1517227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Liste und Beschreibung von abgeschlossene Arbeiten/erfolgen sowie nächste 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79712" y="5301208"/>
            <a:ext cx="3384376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Probleme und Situationen beschreiben, die der Auftraggeber/Steuerungsgremium entscheiden muss, inkl. Phasenübergang.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508104" y="5301208"/>
            <a:ext cx="3312368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Beschreibung der Risiken und der getroffenen </a:t>
            </a:r>
            <a:r>
              <a:rPr lang="de-DE" dirty="0" err="1"/>
              <a:t>Massnahmen</a:t>
            </a:r>
            <a:r>
              <a:rPr lang="de-DE" dirty="0"/>
              <a:t>, um diese zu vermeiden/reduzieren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508104" y="1052736"/>
            <a:ext cx="1656184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Aktivitäten eingeben mit ursprünglichem (Base Line) und geplantem Fertigstellungstermin</a:t>
            </a:r>
          </a:p>
        </p:txBody>
      </p:sp>
      <p:sp>
        <p:nvSpPr>
          <p:cNvPr id="11" name="Textplatzhalter 4" descr="Kurzbeschrieb Projekt" title="Projektbeschreibung"/>
          <p:cNvSpPr>
            <a:spLocks noGrp="1"/>
          </p:cNvSpPr>
          <p:nvPr>
            <p:ph type="body" sz="quarter" idx="14" hasCustomPrompt="1"/>
          </p:nvPr>
        </p:nvSpPr>
        <p:spPr>
          <a:xfrm>
            <a:off x="179511" y="1700809"/>
            <a:ext cx="1591097" cy="1296144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Kurzer Projektbeschrieb (Anforderungen und Zielsetzung)</a:t>
            </a:r>
          </a:p>
        </p:txBody>
      </p:sp>
      <p:sp>
        <p:nvSpPr>
          <p:cNvPr id="12" name="Textplatzhalter 4" descr="Beschreibung von Nutzen und Kosten" title="Kosten/Nutzen"/>
          <p:cNvSpPr>
            <a:spLocks noGrp="1"/>
          </p:cNvSpPr>
          <p:nvPr>
            <p:ph type="body" sz="quarter" idx="15" hasCustomPrompt="1"/>
          </p:nvPr>
        </p:nvSpPr>
        <p:spPr>
          <a:xfrm>
            <a:off x="180723" y="3212977"/>
            <a:ext cx="1591097" cy="93610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Qualitativ und quantitative Beschreibung des Business Case inkl. Kennzahlen</a:t>
            </a:r>
          </a:p>
        </p:txBody>
      </p:sp>
      <p:sp>
        <p:nvSpPr>
          <p:cNvPr id="13" name="Textplatzhalter 4" descr="Name Projektleiter" title="Projektleiter"/>
          <p:cNvSpPr>
            <a:spLocks noGrp="1"/>
          </p:cNvSpPr>
          <p:nvPr>
            <p:ph type="body" sz="quarter" idx="16" hasCustomPrompt="1"/>
          </p:nvPr>
        </p:nvSpPr>
        <p:spPr>
          <a:xfrm>
            <a:off x="180723" y="4350590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Name, Vorname Projektleiter</a:t>
            </a:r>
          </a:p>
        </p:txBody>
      </p:sp>
      <p:sp>
        <p:nvSpPr>
          <p:cNvPr id="14" name="Textplatzhalter 4" descr="Name Projektsponsor" title="Projektsponsor"/>
          <p:cNvSpPr>
            <a:spLocks noGrp="1"/>
          </p:cNvSpPr>
          <p:nvPr>
            <p:ph type="body" sz="quarter" idx="17" hasCustomPrompt="1"/>
          </p:nvPr>
        </p:nvSpPr>
        <p:spPr>
          <a:xfrm>
            <a:off x="180723" y="4874392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Name, Vorname Auftraggeber</a:t>
            </a:r>
          </a:p>
        </p:txBody>
      </p:sp>
      <p:sp>
        <p:nvSpPr>
          <p:cNvPr id="15" name="Textplatzhalter 4" descr="Kürzel Mitglieder Projektausschuss" title="Projektausschuss"/>
          <p:cNvSpPr>
            <a:spLocks noGrp="1"/>
          </p:cNvSpPr>
          <p:nvPr>
            <p:ph type="body" sz="quarter" idx="18" hasCustomPrompt="1"/>
          </p:nvPr>
        </p:nvSpPr>
        <p:spPr>
          <a:xfrm>
            <a:off x="179512" y="5363934"/>
            <a:ext cx="1592308" cy="513338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Mitglieder Steuerungsausschuss</a:t>
            </a:r>
          </a:p>
        </p:txBody>
      </p:sp>
      <p:sp>
        <p:nvSpPr>
          <p:cNvPr id="17" name="Textplatzhalter 4" descr="Projekt Nummer" title="Projekt Nummer"/>
          <p:cNvSpPr>
            <a:spLocks noGrp="1"/>
          </p:cNvSpPr>
          <p:nvPr>
            <p:ph type="body" sz="quarter" idx="19" hasCustomPrompt="1"/>
          </p:nvPr>
        </p:nvSpPr>
        <p:spPr>
          <a:xfrm>
            <a:off x="178299" y="692696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Projektart</a:t>
            </a:r>
          </a:p>
        </p:txBody>
      </p:sp>
      <p:sp>
        <p:nvSpPr>
          <p:cNvPr id="19" name="Textplatzhalter 4" descr="Monat / Jahr des Rapports" title="Monat / Jahr"/>
          <p:cNvSpPr>
            <a:spLocks noGrp="1"/>
          </p:cNvSpPr>
          <p:nvPr>
            <p:ph type="body" sz="quarter" idx="21" hasCustomPrompt="1"/>
          </p:nvPr>
        </p:nvSpPr>
        <p:spPr>
          <a:xfrm>
            <a:off x="178299" y="1073523"/>
            <a:ext cx="1591096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Projektklasse</a:t>
            </a:r>
          </a:p>
        </p:txBody>
      </p:sp>
      <p:sp>
        <p:nvSpPr>
          <p:cNvPr id="45" name="Textplatzhalter 4"/>
          <p:cNvSpPr>
            <a:spLocks noGrp="1"/>
          </p:cNvSpPr>
          <p:nvPr>
            <p:ph type="body" sz="quarter" idx="22" hasCustomPrompt="1"/>
          </p:nvPr>
        </p:nvSpPr>
        <p:spPr>
          <a:xfrm>
            <a:off x="241176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Bewilligte Gesamt kosten</a:t>
            </a:r>
          </a:p>
        </p:txBody>
      </p:sp>
      <p:sp>
        <p:nvSpPr>
          <p:cNvPr id="46" name="Textplatzhalter 4"/>
          <p:cNvSpPr>
            <a:spLocks noGrp="1"/>
          </p:cNvSpPr>
          <p:nvPr>
            <p:ph type="body" sz="quarter" idx="23" hasCustomPrompt="1"/>
          </p:nvPr>
        </p:nvSpPr>
        <p:spPr>
          <a:xfrm>
            <a:off x="313184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Geschätzte Gesamt kosten</a:t>
            </a:r>
          </a:p>
        </p:txBody>
      </p:sp>
      <p:sp>
        <p:nvSpPr>
          <p:cNvPr id="47" name="Textplatzhalter 4"/>
          <p:cNvSpPr>
            <a:spLocks noGrp="1"/>
          </p:cNvSpPr>
          <p:nvPr>
            <p:ph type="body" sz="quarter" idx="24" hasCustomPrompt="1"/>
          </p:nvPr>
        </p:nvSpPr>
        <p:spPr>
          <a:xfrm>
            <a:off x="385192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Ware / Leistung bestellt</a:t>
            </a:r>
          </a:p>
        </p:txBody>
      </p:sp>
      <p:sp>
        <p:nvSpPr>
          <p:cNvPr id="48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57200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Rechnung gebucht</a:t>
            </a:r>
          </a:p>
        </p:txBody>
      </p:sp>
      <p:sp>
        <p:nvSpPr>
          <p:cNvPr id="49" name="Textplatzhalter 4"/>
          <p:cNvSpPr>
            <a:spLocks noGrp="1"/>
          </p:cNvSpPr>
          <p:nvPr>
            <p:ph type="body" sz="quarter" idx="26" hasCustomPrompt="1"/>
          </p:nvPr>
        </p:nvSpPr>
        <p:spPr>
          <a:xfrm>
            <a:off x="7164288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Base Line </a:t>
            </a:r>
          </a:p>
        </p:txBody>
      </p:sp>
      <p:sp>
        <p:nvSpPr>
          <p:cNvPr id="51" name="Textplatzhalter 4"/>
          <p:cNvSpPr>
            <a:spLocks noGrp="1"/>
          </p:cNvSpPr>
          <p:nvPr>
            <p:ph type="body" sz="quarter" idx="27" hasCustomPrompt="1"/>
          </p:nvPr>
        </p:nvSpPr>
        <p:spPr>
          <a:xfrm>
            <a:off x="7956550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aktuell</a:t>
            </a:r>
          </a:p>
        </p:txBody>
      </p:sp>
      <p:sp>
        <p:nvSpPr>
          <p:cNvPr id="25" name="Textplatzhalter 4" descr="Budget in kCHF" title="Budget"/>
          <p:cNvSpPr>
            <a:spLocks noGrp="1"/>
          </p:cNvSpPr>
          <p:nvPr>
            <p:ph type="body" sz="quarter" idx="30" hasCustomPrompt="1"/>
          </p:nvPr>
        </p:nvSpPr>
        <p:spPr>
          <a:xfrm>
            <a:off x="178299" y="6052853"/>
            <a:ext cx="1592308" cy="40048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Bewilligtes Budget CAPEX und OPEX</a:t>
            </a:r>
          </a:p>
        </p:txBody>
      </p:sp>
      <p:pic>
        <p:nvPicPr>
          <p:cNvPr id="23" name="Picture 8" descr="http://www.orior.ch/fileadmin/_processed_/csm_lepatron_6e4a7d6266.png">
            <a:extLst>
              <a:ext uri="{FF2B5EF4-FFF2-40B4-BE49-F238E27FC236}">
                <a16:creationId xmlns:a16="http://schemas.microsoft.com/office/drawing/2014/main" id="{68D412F9-4A7A-44A2-8BBF-2AEF7656C78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176" y="124229"/>
            <a:ext cx="1194817" cy="53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platzhalter 2" descr="Projektname" title="Projektname">
            <a:extLst>
              <a:ext uri="{FF2B5EF4-FFF2-40B4-BE49-F238E27FC236}">
                <a16:creationId xmlns:a16="http://schemas.microsoft.com/office/drawing/2014/main" id="{2D381A69-3463-46AE-B1F9-49076D9B9D8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845494" y="166787"/>
            <a:ext cx="387841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0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dirty="0"/>
              <a:t>Projekt Name eingeben</a:t>
            </a:r>
          </a:p>
        </p:txBody>
      </p:sp>
      <p:sp>
        <p:nvSpPr>
          <p:cNvPr id="24" name="Textplatzhalter 2" descr="Projektname" title="Projektname">
            <a:extLst>
              <a:ext uri="{FF2B5EF4-FFF2-40B4-BE49-F238E27FC236}">
                <a16:creationId xmlns:a16="http://schemas.microsoft.com/office/drawing/2014/main" id="{EA821A15-176D-44EC-9258-64C936CF2BF6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723904" y="166787"/>
            <a:ext cx="108012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12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dirty="0"/>
              <a:t>Monat / Jahr</a:t>
            </a:r>
          </a:p>
        </p:txBody>
      </p:sp>
    </p:spTree>
    <p:extLst>
      <p:ext uri="{BB962C8B-B14F-4D97-AF65-F5344CB8AC3E}">
        <p14:creationId xmlns:p14="http://schemas.microsoft.com/office/powerpoint/2010/main" val="229383753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öf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979612" y="3357165"/>
            <a:ext cx="6840859" cy="1517227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Liste und Beschreibung von abgeschlossene Arbeiten/erfolgen sowie nächste 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79712" y="5301208"/>
            <a:ext cx="3384376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Probleme und Situationen beschreiben, die der Auftraggeber/Steuerungsgremium entscheiden muss, inkl. Phasenübergang.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508104" y="5301208"/>
            <a:ext cx="3312368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Beschreibung der Risiken und der getroffenen </a:t>
            </a:r>
            <a:r>
              <a:rPr lang="de-DE" dirty="0" err="1"/>
              <a:t>Massnahmen</a:t>
            </a:r>
            <a:r>
              <a:rPr lang="de-DE" dirty="0"/>
              <a:t>, um diese zu vermeiden/reduzieren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508104" y="1052736"/>
            <a:ext cx="1656184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Aktivitäten eingeben mit ursprünglichem (Base Line) und geplantem Fertigstellungstermin</a:t>
            </a:r>
          </a:p>
        </p:txBody>
      </p:sp>
      <p:sp>
        <p:nvSpPr>
          <p:cNvPr id="11" name="Textplatzhalter 4" descr="Kurzbeschrieb Projekt" title="Projektbeschreibung"/>
          <p:cNvSpPr>
            <a:spLocks noGrp="1"/>
          </p:cNvSpPr>
          <p:nvPr>
            <p:ph type="body" sz="quarter" idx="14" hasCustomPrompt="1"/>
          </p:nvPr>
        </p:nvSpPr>
        <p:spPr>
          <a:xfrm>
            <a:off x="179511" y="1700809"/>
            <a:ext cx="1591097" cy="1296144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Kurzer Projektbeschrieb (Anforderungen und Zielsetzung)</a:t>
            </a:r>
          </a:p>
        </p:txBody>
      </p:sp>
      <p:sp>
        <p:nvSpPr>
          <p:cNvPr id="12" name="Textplatzhalter 4" descr="Beschreibung von Nutzen und Kosten" title="Kosten/Nutzen"/>
          <p:cNvSpPr>
            <a:spLocks noGrp="1"/>
          </p:cNvSpPr>
          <p:nvPr>
            <p:ph type="body" sz="quarter" idx="15" hasCustomPrompt="1"/>
          </p:nvPr>
        </p:nvSpPr>
        <p:spPr>
          <a:xfrm>
            <a:off x="180723" y="3212977"/>
            <a:ext cx="1591097" cy="93610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Qualitativ und quantitative Beschreibung des Business Case inkl. Kennzahlen</a:t>
            </a:r>
          </a:p>
        </p:txBody>
      </p:sp>
      <p:sp>
        <p:nvSpPr>
          <p:cNvPr id="13" name="Textplatzhalter 4" descr="Name Projektleiter" title="Projektleiter"/>
          <p:cNvSpPr>
            <a:spLocks noGrp="1"/>
          </p:cNvSpPr>
          <p:nvPr>
            <p:ph type="body" sz="quarter" idx="16" hasCustomPrompt="1"/>
          </p:nvPr>
        </p:nvSpPr>
        <p:spPr>
          <a:xfrm>
            <a:off x="180723" y="4350590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Name, Vorname Projektleiter</a:t>
            </a:r>
          </a:p>
        </p:txBody>
      </p:sp>
      <p:sp>
        <p:nvSpPr>
          <p:cNvPr id="14" name="Textplatzhalter 4" descr="Name Projektsponsor" title="Projektsponsor"/>
          <p:cNvSpPr>
            <a:spLocks noGrp="1"/>
          </p:cNvSpPr>
          <p:nvPr>
            <p:ph type="body" sz="quarter" idx="17" hasCustomPrompt="1"/>
          </p:nvPr>
        </p:nvSpPr>
        <p:spPr>
          <a:xfrm>
            <a:off x="180723" y="4874392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Name, Vorname Auftraggeber</a:t>
            </a:r>
          </a:p>
        </p:txBody>
      </p:sp>
      <p:sp>
        <p:nvSpPr>
          <p:cNvPr id="15" name="Textplatzhalter 4" descr="Kürzel Mitglieder Projektausschuss" title="Projektausschuss"/>
          <p:cNvSpPr>
            <a:spLocks noGrp="1"/>
          </p:cNvSpPr>
          <p:nvPr>
            <p:ph type="body" sz="quarter" idx="18" hasCustomPrompt="1"/>
          </p:nvPr>
        </p:nvSpPr>
        <p:spPr>
          <a:xfrm>
            <a:off x="179512" y="5363934"/>
            <a:ext cx="1592308" cy="513338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Mitglieder Steuerungsausschuss</a:t>
            </a:r>
          </a:p>
        </p:txBody>
      </p:sp>
      <p:sp>
        <p:nvSpPr>
          <p:cNvPr id="17" name="Textplatzhalter 4" descr="Projekt Nummer" title="Projekt Nummer"/>
          <p:cNvSpPr>
            <a:spLocks noGrp="1"/>
          </p:cNvSpPr>
          <p:nvPr>
            <p:ph type="body" sz="quarter" idx="19" hasCustomPrompt="1"/>
          </p:nvPr>
        </p:nvSpPr>
        <p:spPr>
          <a:xfrm>
            <a:off x="178299" y="692696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Projektart</a:t>
            </a:r>
          </a:p>
        </p:txBody>
      </p:sp>
      <p:sp>
        <p:nvSpPr>
          <p:cNvPr id="19" name="Textplatzhalter 4" descr="Monat / Jahr des Rapports" title="Monat / Jahr"/>
          <p:cNvSpPr>
            <a:spLocks noGrp="1"/>
          </p:cNvSpPr>
          <p:nvPr>
            <p:ph type="body" sz="quarter" idx="21" hasCustomPrompt="1"/>
          </p:nvPr>
        </p:nvSpPr>
        <p:spPr>
          <a:xfrm>
            <a:off x="178299" y="1073523"/>
            <a:ext cx="1591096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Projektklasse</a:t>
            </a:r>
          </a:p>
        </p:txBody>
      </p:sp>
      <p:sp>
        <p:nvSpPr>
          <p:cNvPr id="45" name="Textplatzhalter 4"/>
          <p:cNvSpPr>
            <a:spLocks noGrp="1"/>
          </p:cNvSpPr>
          <p:nvPr>
            <p:ph type="body" sz="quarter" idx="22" hasCustomPrompt="1"/>
          </p:nvPr>
        </p:nvSpPr>
        <p:spPr>
          <a:xfrm>
            <a:off x="241176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Bewilligte Gesamt kosten</a:t>
            </a:r>
          </a:p>
        </p:txBody>
      </p:sp>
      <p:sp>
        <p:nvSpPr>
          <p:cNvPr id="46" name="Textplatzhalter 4"/>
          <p:cNvSpPr>
            <a:spLocks noGrp="1"/>
          </p:cNvSpPr>
          <p:nvPr>
            <p:ph type="body" sz="quarter" idx="23" hasCustomPrompt="1"/>
          </p:nvPr>
        </p:nvSpPr>
        <p:spPr>
          <a:xfrm>
            <a:off x="313184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Geschätzte Gesamt kosten</a:t>
            </a:r>
          </a:p>
        </p:txBody>
      </p:sp>
      <p:sp>
        <p:nvSpPr>
          <p:cNvPr id="47" name="Textplatzhalter 4"/>
          <p:cNvSpPr>
            <a:spLocks noGrp="1"/>
          </p:cNvSpPr>
          <p:nvPr>
            <p:ph type="body" sz="quarter" idx="24" hasCustomPrompt="1"/>
          </p:nvPr>
        </p:nvSpPr>
        <p:spPr>
          <a:xfrm>
            <a:off x="385192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Ware / Leistung bestellt</a:t>
            </a:r>
          </a:p>
        </p:txBody>
      </p:sp>
      <p:sp>
        <p:nvSpPr>
          <p:cNvPr id="48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57200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Rechnung gebucht</a:t>
            </a:r>
          </a:p>
        </p:txBody>
      </p:sp>
      <p:sp>
        <p:nvSpPr>
          <p:cNvPr id="49" name="Textplatzhalter 4"/>
          <p:cNvSpPr>
            <a:spLocks noGrp="1"/>
          </p:cNvSpPr>
          <p:nvPr>
            <p:ph type="body" sz="quarter" idx="26" hasCustomPrompt="1"/>
          </p:nvPr>
        </p:nvSpPr>
        <p:spPr>
          <a:xfrm>
            <a:off x="7164288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Base Line </a:t>
            </a:r>
          </a:p>
        </p:txBody>
      </p:sp>
      <p:sp>
        <p:nvSpPr>
          <p:cNvPr id="51" name="Textplatzhalter 4"/>
          <p:cNvSpPr>
            <a:spLocks noGrp="1"/>
          </p:cNvSpPr>
          <p:nvPr>
            <p:ph type="body" sz="quarter" idx="27" hasCustomPrompt="1"/>
          </p:nvPr>
        </p:nvSpPr>
        <p:spPr>
          <a:xfrm>
            <a:off x="7956550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aktuell</a:t>
            </a:r>
          </a:p>
        </p:txBody>
      </p:sp>
      <p:sp>
        <p:nvSpPr>
          <p:cNvPr id="25" name="Textplatzhalter 4" descr="Budget in kCHF" title="Budget"/>
          <p:cNvSpPr>
            <a:spLocks noGrp="1"/>
          </p:cNvSpPr>
          <p:nvPr>
            <p:ph type="body" sz="quarter" idx="30" hasCustomPrompt="1"/>
          </p:nvPr>
        </p:nvSpPr>
        <p:spPr>
          <a:xfrm>
            <a:off x="178299" y="6052853"/>
            <a:ext cx="1592308" cy="40048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Bewilligtes Budget CAPEX und OPEX</a:t>
            </a:r>
          </a:p>
        </p:txBody>
      </p:sp>
      <p:pic>
        <p:nvPicPr>
          <p:cNvPr id="23" name="Grafik 23">
            <a:extLst>
              <a:ext uri="{FF2B5EF4-FFF2-40B4-BE49-F238E27FC236}">
                <a16:creationId xmlns:a16="http://schemas.microsoft.com/office/drawing/2014/main" id="{5D67AF61-09C3-473D-8210-6D795218369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924" y="213556"/>
            <a:ext cx="846138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platzhalter 2" descr="Projektname" title="Projektname">
            <a:extLst>
              <a:ext uri="{FF2B5EF4-FFF2-40B4-BE49-F238E27FC236}">
                <a16:creationId xmlns:a16="http://schemas.microsoft.com/office/drawing/2014/main" id="{C9470C7D-74D6-4012-9899-777F3731326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845494" y="166787"/>
            <a:ext cx="387841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0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dirty="0"/>
              <a:t>Projekt Name eingeben</a:t>
            </a:r>
          </a:p>
        </p:txBody>
      </p:sp>
      <p:sp>
        <p:nvSpPr>
          <p:cNvPr id="24" name="Textplatzhalter 2" descr="Projektname" title="Projektname">
            <a:extLst>
              <a:ext uri="{FF2B5EF4-FFF2-40B4-BE49-F238E27FC236}">
                <a16:creationId xmlns:a16="http://schemas.microsoft.com/office/drawing/2014/main" id="{F64F9D95-0055-46A4-B9C0-0BE0CC2C85B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723904" y="166787"/>
            <a:ext cx="108012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12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dirty="0"/>
              <a:t>Monat / Jahr</a:t>
            </a:r>
          </a:p>
        </p:txBody>
      </p:sp>
    </p:spTree>
    <p:extLst>
      <p:ext uri="{BB962C8B-B14F-4D97-AF65-F5344CB8AC3E}">
        <p14:creationId xmlns:p14="http://schemas.microsoft.com/office/powerpoint/2010/main" val="2081360399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astin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979612" y="3357165"/>
            <a:ext cx="6840859" cy="1517227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Liste und Beschreibung von abgeschlossene Arbeiten/erfolgen sowie nächste 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79712" y="5301208"/>
            <a:ext cx="3384376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Probleme und Situationen beschreiben, die der Auftraggeber/Steuerungsgremium entscheiden muss, inkl. Phasenübergang.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508104" y="5301208"/>
            <a:ext cx="3312368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Beschreibung der Risiken und der getroffenen </a:t>
            </a:r>
            <a:r>
              <a:rPr lang="de-DE" dirty="0" err="1"/>
              <a:t>Massnahmen</a:t>
            </a:r>
            <a:r>
              <a:rPr lang="de-DE" dirty="0"/>
              <a:t>, um diese zu vermeiden/reduzieren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508104" y="1052736"/>
            <a:ext cx="1656184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Aktivitäten eingeben mit ursprünglichem (Base Line) und geplantem Fertigstellungstermin</a:t>
            </a:r>
          </a:p>
        </p:txBody>
      </p:sp>
      <p:sp>
        <p:nvSpPr>
          <p:cNvPr id="11" name="Textplatzhalter 4" descr="Kurzbeschrieb Projekt" title="Projektbeschreibung"/>
          <p:cNvSpPr>
            <a:spLocks noGrp="1"/>
          </p:cNvSpPr>
          <p:nvPr>
            <p:ph type="body" sz="quarter" idx="14" hasCustomPrompt="1"/>
          </p:nvPr>
        </p:nvSpPr>
        <p:spPr>
          <a:xfrm>
            <a:off x="179511" y="1700809"/>
            <a:ext cx="1591097" cy="1296144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Kurzer Projektbeschrieb (Anforderungen und Zielsetzung)</a:t>
            </a:r>
          </a:p>
        </p:txBody>
      </p:sp>
      <p:sp>
        <p:nvSpPr>
          <p:cNvPr id="12" name="Textplatzhalter 4" descr="Beschreibung von Nutzen und Kosten" title="Kosten/Nutzen"/>
          <p:cNvSpPr>
            <a:spLocks noGrp="1"/>
          </p:cNvSpPr>
          <p:nvPr>
            <p:ph type="body" sz="quarter" idx="15" hasCustomPrompt="1"/>
          </p:nvPr>
        </p:nvSpPr>
        <p:spPr>
          <a:xfrm>
            <a:off x="180723" y="3212977"/>
            <a:ext cx="1591097" cy="93610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Qualitativ und quantitative Beschreibung des Business Case inkl. Kennzahlen</a:t>
            </a:r>
          </a:p>
        </p:txBody>
      </p:sp>
      <p:sp>
        <p:nvSpPr>
          <p:cNvPr id="13" name="Textplatzhalter 4" descr="Name Projektleiter" title="Projektleiter"/>
          <p:cNvSpPr>
            <a:spLocks noGrp="1"/>
          </p:cNvSpPr>
          <p:nvPr>
            <p:ph type="body" sz="quarter" idx="16" hasCustomPrompt="1"/>
          </p:nvPr>
        </p:nvSpPr>
        <p:spPr>
          <a:xfrm>
            <a:off x="180723" y="4350590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Name, Vorname Projektleiter</a:t>
            </a:r>
          </a:p>
        </p:txBody>
      </p:sp>
      <p:sp>
        <p:nvSpPr>
          <p:cNvPr id="14" name="Textplatzhalter 4" descr="Name Projektsponsor" title="Projektsponsor"/>
          <p:cNvSpPr>
            <a:spLocks noGrp="1"/>
          </p:cNvSpPr>
          <p:nvPr>
            <p:ph type="body" sz="quarter" idx="17" hasCustomPrompt="1"/>
          </p:nvPr>
        </p:nvSpPr>
        <p:spPr>
          <a:xfrm>
            <a:off x="180723" y="4874392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Name, Vorname Auftraggeber</a:t>
            </a:r>
          </a:p>
        </p:txBody>
      </p:sp>
      <p:sp>
        <p:nvSpPr>
          <p:cNvPr id="15" name="Textplatzhalter 4" descr="Kürzel Mitglieder Projektausschuss" title="Projektausschuss"/>
          <p:cNvSpPr>
            <a:spLocks noGrp="1"/>
          </p:cNvSpPr>
          <p:nvPr>
            <p:ph type="body" sz="quarter" idx="18" hasCustomPrompt="1"/>
          </p:nvPr>
        </p:nvSpPr>
        <p:spPr>
          <a:xfrm>
            <a:off x="179512" y="5363934"/>
            <a:ext cx="1592308" cy="513338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Mitglieder Steuerungsausschuss</a:t>
            </a:r>
          </a:p>
        </p:txBody>
      </p:sp>
      <p:sp>
        <p:nvSpPr>
          <p:cNvPr id="17" name="Textplatzhalter 4" descr="Projekt Nummer" title="Projekt Nummer"/>
          <p:cNvSpPr>
            <a:spLocks noGrp="1"/>
          </p:cNvSpPr>
          <p:nvPr>
            <p:ph type="body" sz="quarter" idx="19" hasCustomPrompt="1"/>
          </p:nvPr>
        </p:nvSpPr>
        <p:spPr>
          <a:xfrm>
            <a:off x="178299" y="692696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Projektart</a:t>
            </a:r>
          </a:p>
        </p:txBody>
      </p:sp>
      <p:sp>
        <p:nvSpPr>
          <p:cNvPr id="19" name="Textplatzhalter 4" descr="Monat / Jahr des Rapports" title="Monat / Jahr"/>
          <p:cNvSpPr>
            <a:spLocks noGrp="1"/>
          </p:cNvSpPr>
          <p:nvPr>
            <p:ph type="body" sz="quarter" idx="21" hasCustomPrompt="1"/>
          </p:nvPr>
        </p:nvSpPr>
        <p:spPr>
          <a:xfrm>
            <a:off x="178299" y="1073523"/>
            <a:ext cx="1591096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Projektklasse</a:t>
            </a:r>
          </a:p>
        </p:txBody>
      </p:sp>
      <p:sp>
        <p:nvSpPr>
          <p:cNvPr id="45" name="Textplatzhalter 4"/>
          <p:cNvSpPr>
            <a:spLocks noGrp="1"/>
          </p:cNvSpPr>
          <p:nvPr>
            <p:ph type="body" sz="quarter" idx="22" hasCustomPrompt="1"/>
          </p:nvPr>
        </p:nvSpPr>
        <p:spPr>
          <a:xfrm>
            <a:off x="241176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Bewilligte Gesamt kosten</a:t>
            </a:r>
          </a:p>
        </p:txBody>
      </p:sp>
      <p:sp>
        <p:nvSpPr>
          <p:cNvPr id="46" name="Textplatzhalter 4"/>
          <p:cNvSpPr>
            <a:spLocks noGrp="1"/>
          </p:cNvSpPr>
          <p:nvPr>
            <p:ph type="body" sz="quarter" idx="23" hasCustomPrompt="1"/>
          </p:nvPr>
        </p:nvSpPr>
        <p:spPr>
          <a:xfrm>
            <a:off x="313184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Geschätzte Gesamt kosten</a:t>
            </a:r>
          </a:p>
        </p:txBody>
      </p:sp>
      <p:sp>
        <p:nvSpPr>
          <p:cNvPr id="47" name="Textplatzhalter 4"/>
          <p:cNvSpPr>
            <a:spLocks noGrp="1"/>
          </p:cNvSpPr>
          <p:nvPr>
            <p:ph type="body" sz="quarter" idx="24" hasCustomPrompt="1"/>
          </p:nvPr>
        </p:nvSpPr>
        <p:spPr>
          <a:xfrm>
            <a:off x="385192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Ware / Leistung bestellt</a:t>
            </a:r>
          </a:p>
        </p:txBody>
      </p:sp>
      <p:sp>
        <p:nvSpPr>
          <p:cNvPr id="48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57200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Rechnung gebucht</a:t>
            </a:r>
          </a:p>
        </p:txBody>
      </p:sp>
      <p:sp>
        <p:nvSpPr>
          <p:cNvPr id="49" name="Textplatzhalter 4"/>
          <p:cNvSpPr>
            <a:spLocks noGrp="1"/>
          </p:cNvSpPr>
          <p:nvPr>
            <p:ph type="body" sz="quarter" idx="26" hasCustomPrompt="1"/>
          </p:nvPr>
        </p:nvSpPr>
        <p:spPr>
          <a:xfrm>
            <a:off x="7164288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Base Line </a:t>
            </a:r>
          </a:p>
        </p:txBody>
      </p:sp>
      <p:sp>
        <p:nvSpPr>
          <p:cNvPr id="51" name="Textplatzhalter 4"/>
          <p:cNvSpPr>
            <a:spLocks noGrp="1"/>
          </p:cNvSpPr>
          <p:nvPr>
            <p:ph type="body" sz="quarter" idx="27" hasCustomPrompt="1"/>
          </p:nvPr>
        </p:nvSpPr>
        <p:spPr>
          <a:xfrm>
            <a:off x="7956550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aktuell</a:t>
            </a:r>
          </a:p>
        </p:txBody>
      </p:sp>
      <p:sp>
        <p:nvSpPr>
          <p:cNvPr id="25" name="Textplatzhalter 4" descr="Budget in kCHF" title="Budget"/>
          <p:cNvSpPr>
            <a:spLocks noGrp="1"/>
          </p:cNvSpPr>
          <p:nvPr>
            <p:ph type="body" sz="quarter" idx="30" hasCustomPrompt="1"/>
          </p:nvPr>
        </p:nvSpPr>
        <p:spPr>
          <a:xfrm>
            <a:off x="178299" y="6052853"/>
            <a:ext cx="1592308" cy="40048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Bewilligtes Budget CAPEX und OPEX</a:t>
            </a:r>
          </a:p>
        </p:txBody>
      </p:sp>
      <p:pic>
        <p:nvPicPr>
          <p:cNvPr id="23" name="Grafik 23">
            <a:extLst>
              <a:ext uri="{FF2B5EF4-FFF2-40B4-BE49-F238E27FC236}">
                <a16:creationId xmlns:a16="http://schemas.microsoft.com/office/drawing/2014/main" id="{FAF0941A-7E83-4FE5-A9B0-53563C4ED6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013" y="93663"/>
            <a:ext cx="76835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platzhalter 2" descr="Projektname" title="Projektname">
            <a:extLst>
              <a:ext uri="{FF2B5EF4-FFF2-40B4-BE49-F238E27FC236}">
                <a16:creationId xmlns:a16="http://schemas.microsoft.com/office/drawing/2014/main" id="{081552EE-B19F-4D26-A34F-708E6373CD0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845494" y="166787"/>
            <a:ext cx="387841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0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dirty="0"/>
              <a:t>Projekt Name eingeben</a:t>
            </a:r>
          </a:p>
        </p:txBody>
      </p:sp>
      <p:sp>
        <p:nvSpPr>
          <p:cNvPr id="24" name="Textplatzhalter 2" descr="Projektname" title="Projektname">
            <a:extLst>
              <a:ext uri="{FF2B5EF4-FFF2-40B4-BE49-F238E27FC236}">
                <a16:creationId xmlns:a16="http://schemas.microsoft.com/office/drawing/2014/main" id="{C5F98509-3481-4FC1-8740-1CB9D2B91EB9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723904" y="166787"/>
            <a:ext cx="108012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12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dirty="0"/>
              <a:t>Monat / Jahr</a:t>
            </a:r>
          </a:p>
        </p:txBody>
      </p:sp>
    </p:spTree>
    <p:extLst>
      <p:ext uri="{BB962C8B-B14F-4D97-AF65-F5344CB8AC3E}">
        <p14:creationId xmlns:p14="http://schemas.microsoft.com/office/powerpoint/2010/main" val="2685813143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Rapel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http://www.orior.ch/fileadmin/_processed_/csm_Rapelli_NEU_ed9459eed5.png">
            <a:extLst>
              <a:ext uri="{FF2B5EF4-FFF2-40B4-BE49-F238E27FC236}">
                <a16:creationId xmlns:a16="http://schemas.microsoft.com/office/drawing/2014/main" id="{49EE9B37-0A50-4A7E-BD9B-9A8D6F9D2C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913" y="91440"/>
            <a:ext cx="119697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979612" y="3357165"/>
            <a:ext cx="6840859" cy="1517227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Liste und Beschreibung von abgeschlossene Arbeiten/erfolgen sowie nächste 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79712" y="5301208"/>
            <a:ext cx="3384376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Probleme und Situationen beschreiben, die der Auftraggeber/Steuerungsgremium entscheiden muss, inkl. Phasenübergang.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508104" y="5301208"/>
            <a:ext cx="3312368" cy="1368152"/>
          </a:xfrm>
          <a:prstGeom prst="rect">
            <a:avLst/>
          </a:prstGeom>
        </p:spPr>
        <p:txBody>
          <a:bodyPr/>
          <a:lstStyle>
            <a:lvl1pPr marL="160338" indent="-160338">
              <a:buFont typeface="Wingdings" panose="05000000000000000000" pitchFamily="2" charset="2"/>
              <a:buChar char="§"/>
              <a:defRPr sz="1000"/>
            </a:lvl1pPr>
            <a:lvl2pPr marL="360363" indent="-177800">
              <a:buFont typeface="Wingdings" panose="05000000000000000000" pitchFamily="2" charset="2"/>
              <a:buChar char="§"/>
              <a:defRPr sz="1000"/>
            </a:lvl2pPr>
            <a:lvl3pPr marL="541338" indent="-184150">
              <a:buFont typeface="Wingdings" panose="05000000000000000000" pitchFamily="2" charset="2"/>
              <a:buChar char="§"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Beschreibung der Risiken und der getroffenen </a:t>
            </a:r>
            <a:r>
              <a:rPr lang="de-DE" dirty="0" err="1"/>
              <a:t>Massnahmen</a:t>
            </a:r>
            <a:r>
              <a:rPr lang="de-DE" dirty="0"/>
              <a:t>, um diese zu vermeiden/reduzieren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508104" y="1052736"/>
            <a:ext cx="1656184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Aktivitäten eingeben mit ursprünglichem (Base Line) und geplantem Fertigstellungstermin</a:t>
            </a:r>
          </a:p>
        </p:txBody>
      </p:sp>
      <p:sp>
        <p:nvSpPr>
          <p:cNvPr id="11" name="Textplatzhalter 4" descr="Kurzbeschrieb Projekt" title="Projektbeschreibung"/>
          <p:cNvSpPr>
            <a:spLocks noGrp="1"/>
          </p:cNvSpPr>
          <p:nvPr>
            <p:ph type="body" sz="quarter" idx="14" hasCustomPrompt="1"/>
          </p:nvPr>
        </p:nvSpPr>
        <p:spPr>
          <a:xfrm>
            <a:off x="179511" y="1700809"/>
            <a:ext cx="1591097" cy="1296144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Kurzer Projektbeschrieb (Anforderungen und Zielsetzung)</a:t>
            </a:r>
          </a:p>
        </p:txBody>
      </p:sp>
      <p:sp>
        <p:nvSpPr>
          <p:cNvPr id="12" name="Textplatzhalter 4" descr="Beschreibung von Nutzen und Kosten" title="Kosten/Nutzen"/>
          <p:cNvSpPr>
            <a:spLocks noGrp="1"/>
          </p:cNvSpPr>
          <p:nvPr>
            <p:ph type="body" sz="quarter" idx="15" hasCustomPrompt="1"/>
          </p:nvPr>
        </p:nvSpPr>
        <p:spPr>
          <a:xfrm>
            <a:off x="180723" y="3212977"/>
            <a:ext cx="1591097" cy="93610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Qualitativ und quantitative Beschreibung des Business Case inkl. Kennzahlen</a:t>
            </a:r>
          </a:p>
        </p:txBody>
      </p:sp>
      <p:sp>
        <p:nvSpPr>
          <p:cNvPr id="13" name="Textplatzhalter 4" descr="Name Projektleiter" title="Projektleiter"/>
          <p:cNvSpPr>
            <a:spLocks noGrp="1"/>
          </p:cNvSpPr>
          <p:nvPr>
            <p:ph type="body" sz="quarter" idx="16" hasCustomPrompt="1"/>
          </p:nvPr>
        </p:nvSpPr>
        <p:spPr>
          <a:xfrm>
            <a:off x="180723" y="4350590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Name, Vorname Projektleiter</a:t>
            </a:r>
          </a:p>
        </p:txBody>
      </p:sp>
      <p:sp>
        <p:nvSpPr>
          <p:cNvPr id="14" name="Textplatzhalter 4" descr="Name Projektsponsor" title="Projektsponsor"/>
          <p:cNvSpPr>
            <a:spLocks noGrp="1"/>
          </p:cNvSpPr>
          <p:nvPr>
            <p:ph type="body" sz="quarter" idx="17" hasCustomPrompt="1"/>
          </p:nvPr>
        </p:nvSpPr>
        <p:spPr>
          <a:xfrm>
            <a:off x="180723" y="4874392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 baseline="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Name, Vorname Auftraggeber</a:t>
            </a:r>
          </a:p>
        </p:txBody>
      </p:sp>
      <p:sp>
        <p:nvSpPr>
          <p:cNvPr id="15" name="Textplatzhalter 4" descr="Kürzel Mitglieder Projektausschuss" title="Projektausschuss"/>
          <p:cNvSpPr>
            <a:spLocks noGrp="1"/>
          </p:cNvSpPr>
          <p:nvPr>
            <p:ph type="body" sz="quarter" idx="18" hasCustomPrompt="1"/>
          </p:nvPr>
        </p:nvSpPr>
        <p:spPr>
          <a:xfrm>
            <a:off x="179512" y="5363934"/>
            <a:ext cx="1592308" cy="513338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Mitglieder Steuerungsausschuss</a:t>
            </a:r>
          </a:p>
        </p:txBody>
      </p:sp>
      <p:sp>
        <p:nvSpPr>
          <p:cNvPr id="17" name="Textplatzhalter 4" descr="Projekt Nummer" title="Projekt Nummer"/>
          <p:cNvSpPr>
            <a:spLocks noGrp="1"/>
          </p:cNvSpPr>
          <p:nvPr>
            <p:ph type="body" sz="quarter" idx="19" hasCustomPrompt="1"/>
          </p:nvPr>
        </p:nvSpPr>
        <p:spPr>
          <a:xfrm>
            <a:off x="178299" y="692696"/>
            <a:ext cx="1591097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Projektart</a:t>
            </a:r>
          </a:p>
        </p:txBody>
      </p:sp>
      <p:sp>
        <p:nvSpPr>
          <p:cNvPr id="19" name="Textplatzhalter 4" descr="Monat / Jahr des Rapports" title="Monat / Jahr"/>
          <p:cNvSpPr>
            <a:spLocks noGrp="1"/>
          </p:cNvSpPr>
          <p:nvPr>
            <p:ph type="body" sz="quarter" idx="21" hasCustomPrompt="1"/>
          </p:nvPr>
        </p:nvSpPr>
        <p:spPr>
          <a:xfrm>
            <a:off x="178299" y="1073523"/>
            <a:ext cx="1591096" cy="28803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1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Projektklasse</a:t>
            </a:r>
          </a:p>
        </p:txBody>
      </p:sp>
      <p:sp>
        <p:nvSpPr>
          <p:cNvPr id="45" name="Textplatzhalter 4"/>
          <p:cNvSpPr>
            <a:spLocks noGrp="1"/>
          </p:cNvSpPr>
          <p:nvPr>
            <p:ph type="body" sz="quarter" idx="22" hasCustomPrompt="1"/>
          </p:nvPr>
        </p:nvSpPr>
        <p:spPr>
          <a:xfrm>
            <a:off x="241176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Bewilligte Gesamt kosten</a:t>
            </a:r>
          </a:p>
        </p:txBody>
      </p:sp>
      <p:sp>
        <p:nvSpPr>
          <p:cNvPr id="46" name="Textplatzhalter 4"/>
          <p:cNvSpPr>
            <a:spLocks noGrp="1"/>
          </p:cNvSpPr>
          <p:nvPr>
            <p:ph type="body" sz="quarter" idx="23" hasCustomPrompt="1"/>
          </p:nvPr>
        </p:nvSpPr>
        <p:spPr>
          <a:xfrm>
            <a:off x="313184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Geschätzte Gesamt kosten</a:t>
            </a:r>
          </a:p>
        </p:txBody>
      </p:sp>
      <p:sp>
        <p:nvSpPr>
          <p:cNvPr id="47" name="Textplatzhalter 4"/>
          <p:cNvSpPr>
            <a:spLocks noGrp="1"/>
          </p:cNvSpPr>
          <p:nvPr>
            <p:ph type="body" sz="quarter" idx="24" hasCustomPrompt="1"/>
          </p:nvPr>
        </p:nvSpPr>
        <p:spPr>
          <a:xfrm>
            <a:off x="385192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Ware / Leistung bestellt</a:t>
            </a:r>
          </a:p>
        </p:txBody>
      </p:sp>
      <p:sp>
        <p:nvSpPr>
          <p:cNvPr id="48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572000" y="2276872"/>
            <a:ext cx="720080" cy="648072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tabLst>
                <a:tab pos="4127500" algn="l"/>
              </a:tabLst>
              <a:defRPr sz="900" b="0" baseline="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Rechnung gebucht</a:t>
            </a:r>
          </a:p>
        </p:txBody>
      </p:sp>
      <p:sp>
        <p:nvSpPr>
          <p:cNvPr id="49" name="Textplatzhalter 4"/>
          <p:cNvSpPr>
            <a:spLocks noGrp="1"/>
          </p:cNvSpPr>
          <p:nvPr>
            <p:ph type="body" sz="quarter" idx="26" hasCustomPrompt="1"/>
          </p:nvPr>
        </p:nvSpPr>
        <p:spPr>
          <a:xfrm>
            <a:off x="7164288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Base Line </a:t>
            </a:r>
          </a:p>
        </p:txBody>
      </p:sp>
      <p:sp>
        <p:nvSpPr>
          <p:cNvPr id="51" name="Textplatzhalter 4"/>
          <p:cNvSpPr>
            <a:spLocks noGrp="1"/>
          </p:cNvSpPr>
          <p:nvPr>
            <p:ph type="body" sz="quarter" idx="27" hasCustomPrompt="1"/>
          </p:nvPr>
        </p:nvSpPr>
        <p:spPr>
          <a:xfrm>
            <a:off x="7956550" y="1052736"/>
            <a:ext cx="792088" cy="1944216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000"/>
            </a:lvl1pPr>
            <a:lvl2pPr marL="182563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2pPr>
            <a:lvl3pPr marL="357188" indent="0"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aktuell</a:t>
            </a:r>
          </a:p>
        </p:txBody>
      </p:sp>
      <p:sp>
        <p:nvSpPr>
          <p:cNvPr id="25" name="Textplatzhalter 4" descr="Budget in kCHF" title="Budget"/>
          <p:cNvSpPr>
            <a:spLocks noGrp="1"/>
          </p:cNvSpPr>
          <p:nvPr>
            <p:ph type="body" sz="quarter" idx="30" hasCustomPrompt="1"/>
          </p:nvPr>
        </p:nvSpPr>
        <p:spPr>
          <a:xfrm>
            <a:off x="178299" y="6052853"/>
            <a:ext cx="1592308" cy="40048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900"/>
            </a:lvl1pPr>
            <a:lvl2pPr marL="182563" indent="0">
              <a:buFont typeface="Wingdings" panose="05000000000000000000" pitchFamily="2" charset="2"/>
              <a:buNone/>
              <a:defRPr sz="1000"/>
            </a:lvl2pPr>
            <a:lvl3pPr marL="357188" indent="0">
              <a:buFont typeface="Wingdings" panose="05000000000000000000" pitchFamily="2" charset="2"/>
              <a:buNone/>
              <a:defRPr sz="10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 marL="2057400" indent="-228600"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dirty="0"/>
              <a:t>Bewilligtes Budget CAPEX und OPEX</a:t>
            </a:r>
          </a:p>
        </p:txBody>
      </p:sp>
      <p:sp>
        <p:nvSpPr>
          <p:cNvPr id="23" name="Textplatzhalter 2" descr="Projektname" title="Projektname">
            <a:extLst>
              <a:ext uri="{FF2B5EF4-FFF2-40B4-BE49-F238E27FC236}">
                <a16:creationId xmlns:a16="http://schemas.microsoft.com/office/drawing/2014/main" id="{43CC6F7D-9FBF-4649-9A87-C4688F6487B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845494" y="166787"/>
            <a:ext cx="387841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0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dirty="0"/>
              <a:t>Projekt Name eingeben</a:t>
            </a:r>
          </a:p>
        </p:txBody>
      </p:sp>
      <p:sp>
        <p:nvSpPr>
          <p:cNvPr id="24" name="Textplatzhalter 2" descr="Projektname" title="Projektname">
            <a:extLst>
              <a:ext uri="{FF2B5EF4-FFF2-40B4-BE49-F238E27FC236}">
                <a16:creationId xmlns:a16="http://schemas.microsoft.com/office/drawing/2014/main" id="{7E556B90-3C4D-4C1B-8976-36296F0C27D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723904" y="166787"/>
            <a:ext cx="1080120" cy="453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1200" kern="1200" dirty="0">
                <a:solidFill>
                  <a:schemeClr val="accent4">
                    <a:lumMod val="50000"/>
                  </a:schemeClr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  <a:lvl2pPr marL="4572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DE" sz="2800" kern="12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None/>
              <a:defRPr lang="de-CH" sz="28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dirty="0"/>
              <a:t>Monat / Jahr</a:t>
            </a:r>
          </a:p>
        </p:txBody>
      </p:sp>
    </p:spTree>
    <p:extLst>
      <p:ext uri="{BB962C8B-B14F-4D97-AF65-F5344CB8AC3E}">
        <p14:creationId xmlns:p14="http://schemas.microsoft.com/office/powerpoint/2010/main" val="79027450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enden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B2BF834-15E6-4E46-9A11-297ABD08231F}"/>
              </a:ext>
            </a:extLst>
          </p:cNvPr>
          <p:cNvSpPr txBox="1"/>
          <p:nvPr userDrawn="1"/>
        </p:nvSpPr>
        <p:spPr>
          <a:xfrm>
            <a:off x="252412" y="711330"/>
            <a:ext cx="8639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Avenir LT Std 65 Medium" panose="020B0803020203020204" pitchFamily="34" charset="0"/>
              </a:rPr>
              <a:t>Pendenzen letzter Steuerungsausschuss</a:t>
            </a:r>
            <a:endParaRPr lang="de-CH" sz="2000" dirty="0">
              <a:latin typeface="Avenir LT Std 65 Medium" panose="020B0803020203020204" pitchFamily="34" charset="0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069197D-856F-432E-8E41-B8A7DBD48C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1478" y="1857435"/>
            <a:ext cx="7783033" cy="407827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tabLst>
                <a:tab pos="5922963" algn="l"/>
                <a:tab pos="6900863" algn="l"/>
              </a:tabLst>
              <a:defRPr sz="1800">
                <a:latin typeface="Avenir LT Std 35 Light" panose="020B0402020203020204" pitchFamily="34" charset="0"/>
              </a:defRPr>
            </a:lvl1pPr>
            <a:lvl2pPr marL="361950" indent="-361950">
              <a:buFont typeface="Wingdings" panose="05000000000000000000" pitchFamily="2" charset="2"/>
              <a:buChar char="§"/>
              <a:tabLst>
                <a:tab pos="5922963" algn="l"/>
                <a:tab pos="6900863" algn="l"/>
              </a:tabLst>
              <a:defRPr sz="1800">
                <a:latin typeface="Avenir LT Std 35 Light" panose="020B0402020203020204" pitchFamily="34" charset="0"/>
              </a:defRPr>
            </a:lvl2pPr>
            <a:lvl3pPr marL="914400" indent="0">
              <a:buFont typeface="Wingdings" panose="05000000000000000000" pitchFamily="2" charset="2"/>
              <a:buNone/>
              <a:defRPr sz="1800">
                <a:latin typeface="Avenir LT Std 35 Light" panose="020B0402020203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5pPr>
          </a:lstStyle>
          <a:p>
            <a:pPr lvl="0"/>
            <a:r>
              <a:rPr lang="de-DE" dirty="0"/>
              <a:t>Pendenzen hinzufügen – Überschrift und Status	Name	Datum</a:t>
            </a:r>
          </a:p>
          <a:p>
            <a:pPr lvl="1"/>
            <a:r>
              <a:rPr lang="de-DE" dirty="0"/>
              <a:t>Zweite Ebene</a:t>
            </a:r>
          </a:p>
          <a:p>
            <a:pPr lvl="1"/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193A352-DEC4-499B-8800-0A579F4E308B}"/>
              </a:ext>
            </a:extLst>
          </p:cNvPr>
          <p:cNvSpPr txBox="1"/>
          <p:nvPr userDrawn="1"/>
        </p:nvSpPr>
        <p:spPr>
          <a:xfrm>
            <a:off x="252413" y="1457325"/>
            <a:ext cx="8891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6815138" algn="l"/>
                <a:tab pos="7804150" algn="l"/>
              </a:tabLst>
            </a:pPr>
            <a:r>
              <a:rPr lang="de-DE" sz="2000" b="1" dirty="0">
                <a:latin typeface="Avenir LT Std 35 Light" panose="020B0402020203020204" pitchFamily="34" charset="0"/>
              </a:rPr>
              <a:t>Pendenz	wer 	wann</a:t>
            </a:r>
            <a:endParaRPr lang="de-CH" sz="2000" b="1" dirty="0">
              <a:latin typeface="Avenir LT Std 35 Light" panose="020B0402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822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Zeit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B2BF834-15E6-4E46-9A11-297ABD08231F}"/>
              </a:ext>
            </a:extLst>
          </p:cNvPr>
          <p:cNvSpPr txBox="1"/>
          <p:nvPr userDrawn="1"/>
        </p:nvSpPr>
        <p:spPr>
          <a:xfrm>
            <a:off x="252412" y="711330"/>
            <a:ext cx="8639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Avenir LT Std 65 Medium" panose="020B0803020203020204" pitchFamily="34" charset="0"/>
              </a:rPr>
              <a:t>Zeitplan im Fokus</a:t>
            </a:r>
            <a:endParaRPr lang="de-CH" sz="2000" dirty="0">
              <a:latin typeface="Avenir LT Std 65 Medium" panose="020B0803020203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BCE12EA-9311-4AD4-84F6-CF9925915687}"/>
              </a:ext>
            </a:extLst>
          </p:cNvPr>
          <p:cNvSpPr txBox="1"/>
          <p:nvPr userDrawn="1"/>
        </p:nvSpPr>
        <p:spPr>
          <a:xfrm>
            <a:off x="252411" y="1457325"/>
            <a:ext cx="8639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b="1" dirty="0">
                <a:latin typeface="Avenir LT Std 35 Light" panose="020B0402020203020204" pitchFamily="34" charset="0"/>
              </a:rPr>
              <a:t>Aktuelle Termine des Meilensteinplans (Details im Anhang)</a:t>
            </a:r>
            <a:endParaRPr lang="de-CH" sz="2000" b="1" dirty="0">
              <a:latin typeface="Avenir LT Std 35 Light" panose="020B0402020203020204" pitchFamily="34" charset="0"/>
            </a:endParaRP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2D7C739-3A2F-4F29-A20D-164489D2D17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52413" y="1857436"/>
            <a:ext cx="8721466" cy="31431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venir LT Std 35 Light" panose="020B0402020203020204" pitchFamily="34" charset="0"/>
              </a:defRPr>
            </a:lvl1pPr>
          </a:lstStyle>
          <a:p>
            <a:pPr lvl="0"/>
            <a:r>
              <a:rPr lang="de-CH" dirty="0"/>
              <a:t>Übersichts-Zeitplan einfügen von Dokument «Zeitplan-Übersicht-V1-01»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EABC984-2637-4F08-85E7-140130DBDE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2411" y="5124450"/>
            <a:ext cx="8721727" cy="1297615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1600">
                <a:latin typeface="Avenir LT Std 35 Light" panose="020B040202020302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600">
                <a:latin typeface="Avenir LT Std 35 Light" panose="020B0402020203020204" pitchFamily="34" charset="0"/>
              </a:defRPr>
            </a:lvl2pPr>
          </a:lstStyle>
          <a:p>
            <a:pPr lvl="0"/>
            <a:r>
              <a:rPr lang="de-DE" dirty="0"/>
              <a:t>Kommentare zu den aktuellen Terminen – Gründe für Verzögerung und </a:t>
            </a:r>
            <a:r>
              <a:rPr lang="de-DE" dirty="0" err="1"/>
              <a:t>Massnahmen</a:t>
            </a:r>
            <a:endParaRPr lang="de-DE" dirty="0"/>
          </a:p>
          <a:p>
            <a:pPr lvl="1"/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6C0B888-08FA-44E7-8FE7-13A859EEDC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252411" y="2203320"/>
            <a:ext cx="8721466" cy="279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65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Kostenübers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B2BF834-15E6-4E46-9A11-297ABD08231F}"/>
              </a:ext>
            </a:extLst>
          </p:cNvPr>
          <p:cNvSpPr txBox="1"/>
          <p:nvPr userDrawn="1"/>
        </p:nvSpPr>
        <p:spPr>
          <a:xfrm>
            <a:off x="252412" y="711330"/>
            <a:ext cx="8639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Avenir LT Std 65 Medium" panose="020B0803020203020204" pitchFamily="34" charset="0"/>
              </a:rPr>
              <a:t>Kosten</a:t>
            </a:r>
            <a:endParaRPr lang="de-CH" sz="2000" dirty="0">
              <a:latin typeface="Avenir LT Std 65 Medium" panose="020B0803020203020204" pitchFamily="34" charset="0"/>
            </a:endParaRP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1CDFB20-63B4-40E6-8509-1AFDC9F212D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52412" y="1275907"/>
            <a:ext cx="8721466" cy="5050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venir LT Std 35 Light" panose="020B0402020203020204" pitchFamily="34" charset="0"/>
              </a:defRPr>
            </a:lvl1pPr>
          </a:lstStyle>
          <a:p>
            <a:pPr lvl="0"/>
            <a:r>
              <a:rPr lang="de-CH" dirty="0"/>
              <a:t>Kostenübersicht einfügen von Dokument «Projekt-Kostenschätzung-V1-01»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0478260-1531-4A42-9BA1-12D4337295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691013" y="1643685"/>
            <a:ext cx="6050073" cy="468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303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Kosten Erkläru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B2BF834-15E6-4E46-9A11-297ABD08231F}"/>
              </a:ext>
            </a:extLst>
          </p:cNvPr>
          <p:cNvSpPr txBox="1"/>
          <p:nvPr userDrawn="1"/>
        </p:nvSpPr>
        <p:spPr>
          <a:xfrm>
            <a:off x="252412" y="711330"/>
            <a:ext cx="8639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Avenir LT Std 65 Medium" panose="020B0803020203020204" pitchFamily="34" charset="0"/>
              </a:rPr>
              <a:t>Kosten</a:t>
            </a:r>
            <a:endParaRPr lang="de-CH" sz="2000" dirty="0">
              <a:latin typeface="Avenir LT Std 65 Medium" panose="020B0803020203020204" pitchFamily="34" charset="0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069197D-856F-432E-8E41-B8A7DBD48C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1017" y="1857435"/>
            <a:ext cx="8550571" cy="4078273"/>
          </a:xfrm>
          <a:prstGeom prst="rect">
            <a:avLst/>
          </a:prstGeom>
        </p:spPr>
        <p:txBody>
          <a:bodyPr/>
          <a:lstStyle>
            <a:lvl1pPr marL="285750" indent="-28575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1pPr>
            <a:lvl2pPr marL="361950" indent="-36195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2pPr>
            <a:lvl3pPr marL="712788" indent="-350838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5pPr>
          </a:lstStyle>
          <a:p>
            <a:pPr lvl="0"/>
            <a:r>
              <a:rPr lang="de-DE" dirty="0"/>
              <a:t>Erklärung der Differenz und </a:t>
            </a:r>
            <a:r>
              <a:rPr lang="de-DE" dirty="0" err="1"/>
              <a:t>Massnahmen</a:t>
            </a:r>
            <a:r>
              <a:rPr lang="de-DE" dirty="0"/>
              <a:t> für jede wesentliche Abweichung</a:t>
            </a:r>
          </a:p>
          <a:p>
            <a:pPr lvl="2"/>
            <a:r>
              <a:rPr lang="de-DE" dirty="0"/>
              <a:t>Zweite Ebene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ECBC998-8BE6-405B-A45B-0A31290D531B}"/>
              </a:ext>
            </a:extLst>
          </p:cNvPr>
          <p:cNvSpPr txBox="1"/>
          <p:nvPr userDrawn="1"/>
        </p:nvSpPr>
        <p:spPr>
          <a:xfrm>
            <a:off x="341017" y="1457325"/>
            <a:ext cx="8639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b="1" dirty="0">
                <a:latin typeface="Avenir LT Std 35 Light" panose="020B0402020203020204" pitchFamily="34" charset="0"/>
              </a:rPr>
              <a:t>Kostenkontrolle</a:t>
            </a:r>
            <a:endParaRPr lang="de-CH" sz="2000" b="1" dirty="0">
              <a:latin typeface="Avenir LT Std 35 Light" panose="020B0402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577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Nachhaltigk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B2BF834-15E6-4E46-9A11-297ABD08231F}"/>
              </a:ext>
            </a:extLst>
          </p:cNvPr>
          <p:cNvSpPr txBox="1"/>
          <p:nvPr userDrawn="1"/>
        </p:nvSpPr>
        <p:spPr>
          <a:xfrm>
            <a:off x="252412" y="711330"/>
            <a:ext cx="8639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Avenir LT Std 65 Medium" panose="020B0803020203020204" pitchFamily="34" charset="0"/>
              </a:rPr>
              <a:t>Nachhaltigkeit</a:t>
            </a:r>
            <a:endParaRPr lang="de-CH" sz="2000" dirty="0">
              <a:latin typeface="Avenir LT Std 65 Medium" panose="020B0803020203020204" pitchFamily="34" charset="0"/>
            </a:endParaRPr>
          </a:p>
        </p:txBody>
      </p:sp>
      <p:sp>
        <p:nvSpPr>
          <p:cNvPr id="4" name="Textplatzhalter 4">
            <a:extLst>
              <a:ext uri="{FF2B5EF4-FFF2-40B4-BE49-F238E27FC236}">
                <a16:creationId xmlns:a16="http://schemas.microsoft.com/office/drawing/2014/main" id="{A5D788C3-04DA-4EC0-8C37-43D181B9C3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2413" y="1457325"/>
            <a:ext cx="8639176" cy="483714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800">
                <a:latin typeface="Avenir LT Std 35 Light" panose="020B0402020203020204" pitchFamily="34" charset="0"/>
              </a:defRPr>
            </a:lvl1pPr>
            <a:lvl2pPr marL="0" indent="0">
              <a:buFont typeface="Wingdings" panose="05000000000000000000" pitchFamily="2" charset="2"/>
              <a:buNone/>
              <a:defRPr sz="1800">
                <a:latin typeface="Avenir LT Std 35 Light" panose="020B0402020203020204" pitchFamily="34" charset="0"/>
              </a:defRPr>
            </a:lvl2pPr>
            <a:lvl3pPr marL="914400" indent="0">
              <a:buFont typeface="Wingdings" panose="05000000000000000000" pitchFamily="2" charset="2"/>
              <a:buNone/>
              <a:defRPr sz="1800">
                <a:latin typeface="Avenir LT Std 35 Light" panose="020B0402020203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5pPr>
          </a:lstStyle>
          <a:p>
            <a:pPr marL="361950" marR="0" lvl="1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Beschreiben der Elemente der Nachhaltigkeit des Projektes</a:t>
            </a:r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36454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rojektfortschr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B2BF834-15E6-4E46-9A11-297ABD08231F}"/>
              </a:ext>
            </a:extLst>
          </p:cNvPr>
          <p:cNvSpPr txBox="1"/>
          <p:nvPr userDrawn="1"/>
        </p:nvSpPr>
        <p:spPr>
          <a:xfrm>
            <a:off x="252412" y="711330"/>
            <a:ext cx="8639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Avenir LT Std 65 Medium" panose="020B0803020203020204" pitchFamily="34" charset="0"/>
              </a:rPr>
              <a:t>Projektfortschritt</a:t>
            </a:r>
            <a:endParaRPr lang="de-CH" sz="2000" dirty="0">
              <a:latin typeface="Avenir LT Std 65 Medium" panose="020B0803020203020204" pitchFamily="34" charset="0"/>
            </a:endParaRPr>
          </a:p>
        </p:txBody>
      </p:sp>
      <p:sp>
        <p:nvSpPr>
          <p:cNvPr id="4" name="Textplatzhalter 4">
            <a:extLst>
              <a:ext uri="{FF2B5EF4-FFF2-40B4-BE49-F238E27FC236}">
                <a16:creationId xmlns:a16="http://schemas.microsoft.com/office/drawing/2014/main" id="{A5D788C3-04DA-4EC0-8C37-43D181B9C3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2413" y="1457325"/>
            <a:ext cx="8639176" cy="483714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800">
                <a:latin typeface="Avenir LT Std 35 Light" panose="020B0402020203020204" pitchFamily="34" charset="0"/>
              </a:defRPr>
            </a:lvl1pPr>
            <a:lvl2pPr marL="0" indent="0">
              <a:buFont typeface="Wingdings" panose="05000000000000000000" pitchFamily="2" charset="2"/>
              <a:buNone/>
              <a:defRPr sz="1800">
                <a:latin typeface="Avenir LT Std 35 Light" panose="020B0402020203020204" pitchFamily="34" charset="0"/>
              </a:defRPr>
            </a:lvl2pPr>
            <a:lvl3pPr marL="914400" indent="0">
              <a:buFont typeface="Wingdings" panose="05000000000000000000" pitchFamily="2" charset="2"/>
              <a:buNone/>
              <a:defRPr sz="1800">
                <a:latin typeface="Avenir LT Std 35 Light" panose="020B0402020203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5pPr>
          </a:lstStyle>
          <a:p>
            <a:pPr marL="361950" marR="0" lvl="1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Beschreiben des Fortschrittes der Arbeiten der aktuellen Projektphase</a:t>
            </a:r>
          </a:p>
          <a:p>
            <a:pPr marL="361950" marR="0" lvl="1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Beschreiben des Fortschrittes der Arbeiten der aktuellen Projektphase</a:t>
            </a:r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3049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Organisationsentwick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B2BF834-15E6-4E46-9A11-297ABD08231F}"/>
              </a:ext>
            </a:extLst>
          </p:cNvPr>
          <p:cNvSpPr txBox="1"/>
          <p:nvPr userDrawn="1"/>
        </p:nvSpPr>
        <p:spPr>
          <a:xfrm>
            <a:off x="252412" y="711330"/>
            <a:ext cx="8639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Avenir LT Std 65 Medium" panose="020B0803020203020204" pitchFamily="34" charset="0"/>
              </a:rPr>
              <a:t>Organisationsentwicklung</a:t>
            </a:r>
            <a:endParaRPr lang="de-CH" sz="2000" dirty="0">
              <a:latin typeface="Avenir LT Std 65 Medium" panose="020B0803020203020204" pitchFamily="34" charset="0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069197D-856F-432E-8E41-B8A7DBD48C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1479" y="1857435"/>
            <a:ext cx="7690109" cy="1942597"/>
          </a:xfrm>
          <a:prstGeom prst="rect">
            <a:avLst/>
          </a:prstGeom>
        </p:spPr>
        <p:txBody>
          <a:bodyPr/>
          <a:lstStyle>
            <a:lvl1pPr marL="285750" indent="-28575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1pPr>
            <a:lvl2pPr marL="361950" indent="-36195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2pPr>
            <a:lvl3pPr marL="914400" indent="0">
              <a:buFont typeface="Wingdings" panose="05000000000000000000" pitchFamily="2" charset="2"/>
              <a:buNone/>
              <a:defRPr sz="1800">
                <a:latin typeface="Avenir LT Std 35 Light" panose="020B0402020203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5pPr>
          </a:lstStyle>
          <a:p>
            <a:pPr lvl="0"/>
            <a:r>
              <a:rPr lang="de-DE" dirty="0"/>
              <a:t>Plan, Fortschritt vs. Plan, nächste Schritte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ECBC998-8BE6-405B-A45B-0A31290D531B}"/>
              </a:ext>
            </a:extLst>
          </p:cNvPr>
          <p:cNvSpPr txBox="1"/>
          <p:nvPr userDrawn="1"/>
        </p:nvSpPr>
        <p:spPr>
          <a:xfrm>
            <a:off x="341017" y="1457325"/>
            <a:ext cx="8639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b="1" dirty="0">
                <a:latin typeface="Avenir LT Std 35 Light" panose="020B0402020203020204" pitchFamily="34" charset="0"/>
              </a:rPr>
              <a:t>Entwicklungsplan operative Organisation</a:t>
            </a:r>
            <a:endParaRPr lang="de-CH" sz="2000" b="1" dirty="0">
              <a:latin typeface="Avenir LT Std 35 Light" panose="020B0402020203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03D0499-832F-4914-A955-EC3F549A2D23}"/>
              </a:ext>
            </a:extLst>
          </p:cNvPr>
          <p:cNvSpPr txBox="1"/>
          <p:nvPr userDrawn="1"/>
        </p:nvSpPr>
        <p:spPr>
          <a:xfrm>
            <a:off x="341017" y="3927628"/>
            <a:ext cx="8639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b="1" dirty="0">
                <a:latin typeface="Avenir LT Std 35 Light" panose="020B0402020203020204" pitchFamily="34" charset="0"/>
              </a:rPr>
              <a:t>Entwicklungsplan kommerzielle Organisation</a:t>
            </a:r>
            <a:endParaRPr lang="de-CH" sz="2000" b="1" dirty="0">
              <a:latin typeface="Avenir LT Std 35 Light" panose="020B0402020203020204" pitchFamily="34" charset="0"/>
            </a:endParaRPr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A7202595-9582-4869-8FB8-F6394980BB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1479" y="4317100"/>
            <a:ext cx="7690109" cy="1942597"/>
          </a:xfrm>
          <a:prstGeom prst="rect">
            <a:avLst/>
          </a:prstGeom>
        </p:spPr>
        <p:txBody>
          <a:bodyPr/>
          <a:lstStyle>
            <a:lvl1pPr marL="285750" indent="-28575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1pPr>
            <a:lvl2pPr marL="361950" indent="-36195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2pPr>
            <a:lvl3pPr marL="914400" indent="0">
              <a:buFont typeface="Wingdings" panose="05000000000000000000" pitchFamily="2" charset="2"/>
              <a:buNone/>
              <a:defRPr sz="1800">
                <a:latin typeface="Avenir LT Std 35 Light" panose="020B0402020203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800">
                <a:latin typeface="Avenir LT Std 35 Light" panose="020B0402020203020204" pitchFamily="34" charset="0"/>
              </a:defRPr>
            </a:lvl5pPr>
          </a:lstStyle>
          <a:p>
            <a:pPr lvl="0"/>
            <a:r>
              <a:rPr lang="de-DE" dirty="0"/>
              <a:t>Plan, Fortschritt vs. Plan, nächste Schritte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EF5791F-B220-4EE8-AB22-2970CCB0FD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</a:blip>
          <a:srcRect l="29607" t="5719" r="33943" b="14156"/>
          <a:stretch/>
        </p:blipFill>
        <p:spPr>
          <a:xfrm>
            <a:off x="387202" y="1837419"/>
            <a:ext cx="512136" cy="98599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A7216D5-AF95-436C-A276-819168F16D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</a:blip>
          <a:srcRect l="29607" t="5719" r="33943" b="14156"/>
          <a:stretch/>
        </p:blipFill>
        <p:spPr>
          <a:xfrm>
            <a:off x="352203" y="4317100"/>
            <a:ext cx="512136" cy="98599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7B9FACF-80E3-42AB-A7F5-B137EF57AF03}"/>
              </a:ext>
            </a:extLst>
          </p:cNvPr>
          <p:cNvSpPr txBox="1"/>
          <p:nvPr userDrawn="1"/>
        </p:nvSpPr>
        <p:spPr>
          <a:xfrm>
            <a:off x="341017" y="1076600"/>
            <a:ext cx="85505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de-CH" sz="1100" i="1" dirty="0">
                <a:latin typeface="Avenir LT Std 35 Light" panose="020B0402020203020204" pitchFamily="34" charset="0"/>
              </a:rPr>
              <a:t>Ampel: grün –  auf Plan, orange – auf Plan aber mit Unsicherheiten, rot – nicht auf Plan</a:t>
            </a:r>
          </a:p>
        </p:txBody>
      </p:sp>
    </p:spTree>
    <p:extLst>
      <p:ext uri="{BB962C8B-B14F-4D97-AF65-F5344CB8AC3E}">
        <p14:creationId xmlns:p14="http://schemas.microsoft.com/office/powerpoint/2010/main" val="2935491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 userDrawn="1"/>
        </p:nvSpPr>
        <p:spPr>
          <a:xfrm>
            <a:off x="614662" y="6498601"/>
            <a:ext cx="3511751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b="0" spc="20" dirty="0">
                <a:solidFill>
                  <a:prstClr val="black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Steering Team </a:t>
            </a:r>
            <a:r>
              <a:rPr lang="en-GB" sz="900" b="0" spc="20" dirty="0" err="1">
                <a:solidFill>
                  <a:prstClr val="black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Präsentation</a:t>
            </a:r>
            <a:r>
              <a:rPr lang="en-GB" sz="900" b="0" spc="20" dirty="0">
                <a:solidFill>
                  <a:prstClr val="black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GB" sz="900" b="0" spc="20" dirty="0" err="1">
                <a:solidFill>
                  <a:prstClr val="black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Projektname</a:t>
            </a:r>
            <a:endParaRPr lang="en-GB" sz="900" b="1" spc="20" dirty="0">
              <a:solidFill>
                <a:prstClr val="black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2" name="Picture 2" descr="K:\07-0 Orior Gruppe\Fotos &amp; Logos\Logos\ORIOR Logo_5Star_Excellence in Food_NEU\Logo_Orior5Star_Excellence_cmyk_300dpi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480" y="166998"/>
            <a:ext cx="1152000" cy="34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hteck 12"/>
          <p:cNvSpPr/>
          <p:nvPr userDrawn="1"/>
        </p:nvSpPr>
        <p:spPr>
          <a:xfrm>
            <a:off x="-90414" y="6439387"/>
            <a:ext cx="623887" cy="248751"/>
          </a:xfrm>
          <a:prstGeom prst="rect">
            <a:avLst/>
          </a:prstGeom>
          <a:solidFill>
            <a:srgbClr val="7C9DC0"/>
          </a:solidFill>
          <a:ln>
            <a:noFill/>
          </a:ln>
          <a:effectLst/>
        </p:spPr>
        <p:txBody>
          <a:bodyPr lIns="0" tIns="72000" rIns="108000" bIns="72000" anchor="ctr"/>
          <a:lstStyle/>
          <a:p>
            <a:pPr indent="88900" algn="r" defTabSz="727075" eaLnBrk="0" hangingPunct="0"/>
            <a:fld id="{35246B14-61FF-4329-9A43-5B0AD8C6038A}" type="slidenum">
              <a:rPr lang="en-GB" sz="1050" b="0" spc="20" smtClean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pPr indent="88900" algn="r" defTabSz="727075" eaLnBrk="0" hangingPunct="0"/>
              <a:t>‹Nr.›</a:t>
            </a:fld>
            <a:endParaRPr lang="de-DE" sz="1100" b="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435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6" r:id="rId4"/>
    <p:sldLayoutId id="2147483857" r:id="rId5"/>
    <p:sldLayoutId id="2147483850" r:id="rId6"/>
    <p:sldLayoutId id="2147483873" r:id="rId7"/>
    <p:sldLayoutId id="2147483852" r:id="rId8"/>
    <p:sldLayoutId id="2147483853" r:id="rId9"/>
    <p:sldLayoutId id="2147483854" r:id="rId10"/>
    <p:sldLayoutId id="2147483855" r:id="rId11"/>
    <p:sldLayoutId id="2147483858" r:id="rId12"/>
    <p:sldLayoutId id="2147483706" r:id="rId13"/>
    <p:sldLayoutId id="2147483707" r:id="rId14"/>
    <p:sldLayoutId id="2147483859" r:id="rId15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200" b="1" kern="1200">
          <a:solidFill>
            <a:srgbClr val="002D3C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2D3C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2D3C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2D3C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2D3C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2D3C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2D3C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2D3C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2D3C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2" descr="K:\07-0 Orior Gruppe\Vorlagen\ORIOR Logo_5Star_Excellence in Food_NEU\Logo_Orior5Star_Excellence_cmyk_300dpi.jpg">
            <a:extLst>
              <a:ext uri="{FF2B5EF4-FFF2-40B4-BE49-F238E27FC236}">
                <a16:creationId xmlns:a16="http://schemas.microsoft.com/office/drawing/2014/main" id="{A8F1863A-F74A-455D-B1F9-98E3CD124DC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238547"/>
            <a:ext cx="792162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4">
            <a:extLst>
              <a:ext uri="{FF2B5EF4-FFF2-40B4-BE49-F238E27FC236}">
                <a16:creationId xmlns:a16="http://schemas.microsoft.com/office/drawing/2014/main" id="{FA7F96E2-74F1-43D0-AD15-4EE638F21FF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835150" y="662865"/>
            <a:ext cx="7058025" cy="6078503"/>
          </a:xfrm>
          <a:prstGeom prst="rect">
            <a:avLst/>
          </a:prstGeom>
          <a:solidFill>
            <a:schemeClr val="bg1">
              <a:lumMod val="85000"/>
              <a:alpha val="25000"/>
            </a:schemeClr>
          </a:solidFill>
          <a:ln w="25400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marL="357188" indent="-176213">
              <a:tabLst>
                <a:tab pos="266700" algn="l"/>
                <a:tab pos="2152650" algn="l"/>
                <a:tab pos="4303713" algn="l"/>
              </a:tabLst>
              <a:defRPr sz="2400">
                <a:solidFill>
                  <a:schemeClr val="tx1"/>
                </a:solidFill>
                <a:latin typeface="Arial" charset="0"/>
              </a:defRPr>
            </a:lvl1pPr>
            <a:lvl2pPr marL="536575">
              <a:tabLst>
                <a:tab pos="266700" algn="l"/>
                <a:tab pos="2152650" algn="l"/>
                <a:tab pos="4303713" algn="l"/>
              </a:tabLst>
              <a:defRPr sz="2400"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266700" algn="l"/>
                <a:tab pos="2152650" algn="l"/>
                <a:tab pos="4303713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370013">
              <a:tabLst>
                <a:tab pos="266700" algn="l"/>
                <a:tab pos="2152650" algn="l"/>
                <a:tab pos="4303713" algn="l"/>
              </a:tabLst>
              <a:defRPr sz="2400"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266700" algn="l"/>
                <a:tab pos="2152650" algn="l"/>
                <a:tab pos="4303713" algn="l"/>
              </a:tabLst>
              <a:defRPr sz="24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  <a:tab pos="2152650" algn="l"/>
                <a:tab pos="4303713" algn="l"/>
              </a:tabLst>
              <a:defRPr sz="24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  <a:tab pos="2152650" algn="l"/>
                <a:tab pos="4303713" algn="l"/>
              </a:tabLst>
              <a:defRPr sz="24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  <a:tab pos="2152650" algn="l"/>
                <a:tab pos="4303713" algn="l"/>
              </a:tabLst>
              <a:defRPr sz="24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  <a:tab pos="2152650" algn="l"/>
                <a:tab pos="4303713" algn="l"/>
              </a:tabLs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sz="1200" b="1" dirty="0">
              <a:latin typeface="Calibri" pitchFamily="34" charset="0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9BA7B4E4-EFAC-44D3-855B-ED08EDD5F6E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9388" y="1412576"/>
            <a:ext cx="1584325" cy="5327615"/>
          </a:xfrm>
          <a:prstGeom prst="rect">
            <a:avLst/>
          </a:prstGeom>
          <a:solidFill>
            <a:schemeClr val="bg1">
              <a:lumMod val="85000"/>
              <a:alpha val="25000"/>
            </a:schemeClr>
          </a:solidFill>
          <a:ln>
            <a:noFill/>
          </a:ln>
          <a:effectLst/>
        </p:spPr>
        <p:txBody>
          <a:bodyPr lIns="71996" tIns="89994" rIns="71996" bIns="71996"/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CH" altLang="de-DE" sz="1100" b="1" dirty="0">
                <a:latin typeface="Calibri" pitchFamily="34" charset="0"/>
              </a:rPr>
              <a:t>Projektbeschreibung</a:t>
            </a:r>
          </a:p>
          <a:p>
            <a:pPr eaLnBrk="1" hangingPunct="1">
              <a:defRPr/>
            </a:pPr>
            <a:endParaRPr lang="de-CH" altLang="de-DE" sz="11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1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1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1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1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1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1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1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defRPr/>
            </a:pPr>
            <a:r>
              <a:rPr lang="de-CH" altLang="de-DE" sz="1100" b="1" dirty="0">
                <a:solidFill>
                  <a:srgbClr val="000000"/>
                </a:solidFill>
                <a:latin typeface="Calibri" pitchFamily="34" charset="0"/>
              </a:rPr>
              <a:t>Business Case</a:t>
            </a:r>
          </a:p>
          <a:p>
            <a:pPr eaLnBrk="1" hangingPunct="1">
              <a:defRPr/>
            </a:pPr>
            <a:endParaRPr lang="de-CH" altLang="de-DE" sz="1100" dirty="0"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100" dirty="0"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100" dirty="0"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100" dirty="0"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100" dirty="0"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100" b="1" dirty="0">
              <a:latin typeface="Calibri" pitchFamily="34" charset="0"/>
            </a:endParaRPr>
          </a:p>
          <a:p>
            <a:pPr eaLnBrk="1" hangingPunct="1">
              <a:defRPr/>
            </a:pPr>
            <a:r>
              <a:rPr lang="de-CH" altLang="de-DE" sz="1100" b="1" dirty="0">
                <a:latin typeface="Calibri" pitchFamily="34" charset="0"/>
              </a:rPr>
              <a:t>Projektleiter</a:t>
            </a:r>
          </a:p>
          <a:p>
            <a:pPr eaLnBrk="1" hangingPunct="1">
              <a:defRPr/>
            </a:pPr>
            <a:endParaRPr lang="de-CH" altLang="de-DE" sz="1100" dirty="0"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100" b="1" dirty="0">
              <a:latin typeface="Calibri" pitchFamily="34" charset="0"/>
            </a:endParaRPr>
          </a:p>
          <a:p>
            <a:pPr eaLnBrk="1" hangingPunct="1">
              <a:defRPr/>
            </a:pPr>
            <a:r>
              <a:rPr lang="de-CH" altLang="de-DE" sz="1100" b="1">
                <a:latin typeface="Calibri" pitchFamily="34" charset="0"/>
              </a:rPr>
              <a:t>Auftraggeber</a:t>
            </a:r>
            <a:endParaRPr lang="de-CH" altLang="de-DE" sz="1100" b="1" dirty="0"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100" b="1" dirty="0"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100" b="1" dirty="0">
              <a:latin typeface="Calibri" pitchFamily="34" charset="0"/>
            </a:endParaRPr>
          </a:p>
          <a:p>
            <a:pPr eaLnBrk="1" hangingPunct="1">
              <a:defRPr/>
            </a:pPr>
            <a:r>
              <a:rPr lang="de-CH" altLang="de-DE" sz="1100" b="1" dirty="0">
                <a:latin typeface="Calibri" pitchFamily="34" charset="0"/>
              </a:rPr>
              <a:t>Projektsteuerung</a:t>
            </a:r>
          </a:p>
          <a:p>
            <a:pPr eaLnBrk="1" hangingPunct="1">
              <a:defRPr/>
            </a:pPr>
            <a:endParaRPr lang="de-CH" altLang="de-DE" sz="1100" b="1" dirty="0"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100" b="1" dirty="0"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100" b="1" dirty="0">
              <a:latin typeface="Calibri" pitchFamily="34" charset="0"/>
            </a:endParaRPr>
          </a:p>
          <a:p>
            <a:pPr eaLnBrk="1" hangingPunct="1">
              <a:defRPr/>
            </a:pPr>
            <a:r>
              <a:rPr lang="de-CH" altLang="de-DE" sz="1100" b="1" dirty="0">
                <a:latin typeface="Calibri" pitchFamily="34" charset="0"/>
              </a:rPr>
              <a:t>Budget (</a:t>
            </a:r>
            <a:r>
              <a:rPr lang="de-CH" altLang="de-DE" sz="1100" b="1" dirty="0" err="1">
                <a:latin typeface="Calibri" pitchFamily="34" charset="0"/>
              </a:rPr>
              <a:t>kCHF</a:t>
            </a:r>
            <a:r>
              <a:rPr lang="de-CH" altLang="de-DE" sz="1100" b="1" dirty="0">
                <a:latin typeface="Calibri" pitchFamily="34" charset="0"/>
              </a:rPr>
              <a:t>)</a:t>
            </a:r>
          </a:p>
          <a:p>
            <a:pPr eaLnBrk="1" hangingPunct="1">
              <a:defRPr/>
            </a:pPr>
            <a:endParaRPr lang="de-CH" altLang="de-DE" sz="11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1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1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1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1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100" dirty="0">
              <a:latin typeface="Calibri" pitchFamily="34" charset="0"/>
            </a:endParaRPr>
          </a:p>
          <a:p>
            <a:pPr eaLnBrk="1" hangingPunct="1">
              <a:defRPr/>
            </a:pPr>
            <a:endParaRPr lang="de-CH" altLang="de-DE" sz="11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EC26E2A4-C776-45C5-AD73-AE637F53BD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9388" y="677564"/>
            <a:ext cx="1584325" cy="3238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lIns="91434" tIns="45717" rIns="91434" bIns="45717" anchor="ctr"/>
          <a:lstStyle>
            <a:lvl1pPr eaLnBrk="0" hangingPunct="0">
              <a:spcBef>
                <a:spcPct val="20000"/>
              </a:spcBef>
              <a:buChar char="-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-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-"/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de-CH" altLang="de-DE" sz="1600" b="1" dirty="0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17" name="Rectangle 18">
            <a:extLst>
              <a:ext uri="{FF2B5EF4-FFF2-40B4-BE49-F238E27FC236}">
                <a16:creationId xmlns:a16="http://schemas.microsoft.com/office/drawing/2014/main" id="{CD20CBD4-B73B-4B81-AE64-C3F92DA9214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437188" y="750589"/>
            <a:ext cx="3384550" cy="2230438"/>
          </a:xfrm>
          <a:prstGeom prst="rect">
            <a:avLst/>
          </a:prstGeom>
          <a:noFill/>
          <a:ln w="2540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wrap="none"/>
          <a:lstStyle>
            <a:lvl1pPr eaLnBrk="0" hangingPunct="0">
              <a:spcBef>
                <a:spcPct val="20000"/>
              </a:spcBef>
              <a:buChar char="-"/>
              <a:tabLst>
                <a:tab pos="266700" algn="l"/>
                <a:tab pos="1706563" algn="l"/>
                <a:tab pos="2422525" algn="l"/>
              </a:tabLst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-"/>
              <a:tabLst>
                <a:tab pos="266700" algn="l"/>
                <a:tab pos="1706563" algn="l"/>
                <a:tab pos="24225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-"/>
              <a:tabLst>
                <a:tab pos="266700" algn="l"/>
                <a:tab pos="1706563" algn="l"/>
                <a:tab pos="2422525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-"/>
              <a:tabLst>
                <a:tab pos="266700" algn="l"/>
                <a:tab pos="1706563" algn="l"/>
                <a:tab pos="2422525" algn="l"/>
              </a:tabLs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-"/>
              <a:tabLst>
                <a:tab pos="266700" algn="l"/>
                <a:tab pos="1706563" algn="l"/>
                <a:tab pos="2422525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tabLst>
                <a:tab pos="266700" algn="l"/>
                <a:tab pos="1706563" algn="l"/>
                <a:tab pos="2422525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tabLst>
                <a:tab pos="266700" algn="l"/>
                <a:tab pos="1706563" algn="l"/>
                <a:tab pos="2422525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tabLst>
                <a:tab pos="266700" algn="l"/>
                <a:tab pos="1706563" algn="l"/>
                <a:tab pos="2422525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tabLst>
                <a:tab pos="266700" algn="l"/>
                <a:tab pos="1706563" algn="l"/>
                <a:tab pos="2422525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  <a:tabLst>
                <a:tab pos="266700" algn="l"/>
                <a:tab pos="1706563" algn="l"/>
                <a:tab pos="2513013" algn="l"/>
              </a:tabLst>
              <a:defRPr/>
            </a:pPr>
            <a:r>
              <a:rPr lang="de-CH" altLang="de-DE" sz="1100" b="1" i="1" dirty="0">
                <a:latin typeface="Calibri" pitchFamily="34" charset="0"/>
              </a:rPr>
              <a:t>Meilensteine</a:t>
            </a:r>
            <a:r>
              <a:rPr lang="de-CH" altLang="de-DE" sz="1100" b="1" dirty="0">
                <a:latin typeface="Calibri" pitchFamily="34" charset="0"/>
              </a:rPr>
              <a:t>	</a:t>
            </a:r>
            <a:r>
              <a:rPr lang="de-CH" altLang="de-DE" sz="1100" u="sng" dirty="0">
                <a:latin typeface="Calibri" pitchFamily="34" charset="0"/>
              </a:rPr>
              <a:t>Plan</a:t>
            </a:r>
            <a:r>
              <a:rPr lang="de-CH" altLang="de-DE" sz="1100" dirty="0">
                <a:latin typeface="Calibri" pitchFamily="34" charset="0"/>
              </a:rPr>
              <a:t>	</a:t>
            </a:r>
            <a:r>
              <a:rPr lang="de-CH" altLang="de-DE" sz="1100" u="sng" dirty="0">
                <a:latin typeface="Calibri" pitchFamily="34" charset="0"/>
              </a:rPr>
              <a:t>Projektion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26EE586-2908-4CC6-9B11-D4AEC1CD150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08175" y="1844377"/>
            <a:ext cx="3449638" cy="1136650"/>
          </a:xfrm>
          <a:prstGeom prst="rect">
            <a:avLst/>
          </a:prstGeom>
          <a:noFill/>
          <a:ln w="2540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wrap="none"/>
          <a:lstStyle>
            <a:lvl1pPr eaLnBrk="0" hangingPunct="0">
              <a:spcBef>
                <a:spcPct val="20000"/>
              </a:spcBef>
              <a:buChar char="-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-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-"/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de-CH" altLang="de-DE" sz="1200" b="1" i="1" dirty="0">
                <a:latin typeface="Calibri" pitchFamily="34" charset="0"/>
              </a:rPr>
              <a:t>Kostenübersicht </a:t>
            </a:r>
            <a:r>
              <a:rPr lang="de-CH" altLang="de-DE" sz="1000" i="1" dirty="0">
                <a:latin typeface="Calibri" pitchFamily="34" charset="0"/>
              </a:rPr>
              <a:t>(in 1’000 CHF)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A87CD78-CEED-4133-AA97-3C434097A5A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08175" y="750589"/>
            <a:ext cx="3449638" cy="1008063"/>
          </a:xfrm>
          <a:prstGeom prst="rect">
            <a:avLst/>
          </a:prstGeom>
          <a:noFill/>
          <a:ln w="2540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wrap="none"/>
          <a:lstStyle>
            <a:lvl1pPr eaLnBrk="0" hangingPunct="0">
              <a:spcBef>
                <a:spcPct val="20000"/>
              </a:spcBef>
              <a:buChar char="-"/>
              <a:tabLst>
                <a:tab pos="2154238" algn="l"/>
                <a:tab pos="4302125" algn="l"/>
              </a:tabLst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-"/>
              <a:tabLst>
                <a:tab pos="2154238" algn="l"/>
                <a:tab pos="4302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-"/>
              <a:tabLst>
                <a:tab pos="2154238" algn="l"/>
                <a:tab pos="4302125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-"/>
              <a:tabLst>
                <a:tab pos="2154238" algn="l"/>
                <a:tab pos="4302125" algn="l"/>
              </a:tabLs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-"/>
              <a:tabLst>
                <a:tab pos="2154238" algn="l"/>
                <a:tab pos="4302125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tabLst>
                <a:tab pos="2154238" algn="l"/>
                <a:tab pos="4302125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tabLst>
                <a:tab pos="2154238" algn="l"/>
                <a:tab pos="4302125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tabLst>
                <a:tab pos="2154238" algn="l"/>
                <a:tab pos="4302125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tabLst>
                <a:tab pos="2154238" algn="l"/>
                <a:tab pos="4302125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de-CH" altLang="de-DE" sz="1100" b="1" i="1" dirty="0">
                <a:latin typeface="Calibri" pitchFamily="34" charset="0"/>
              </a:rPr>
              <a:t>Übersicht Status </a:t>
            </a:r>
          </a:p>
          <a:p>
            <a:pPr eaLnBrk="1" hangingPunct="1">
              <a:spcBef>
                <a:spcPct val="0"/>
              </a:spcBef>
              <a:spcAft>
                <a:spcPts val="900"/>
              </a:spcAft>
              <a:buFontTx/>
              <a:buNone/>
              <a:tabLst>
                <a:tab pos="265113" algn="ctr"/>
                <a:tab pos="1438275" algn="ctr"/>
                <a:tab pos="2514600" algn="ctr"/>
                <a:tab pos="4302125" algn="l"/>
              </a:tabLst>
              <a:defRPr/>
            </a:pPr>
            <a:r>
              <a:rPr lang="de-CH" altLang="de-DE" sz="1100" dirty="0">
                <a:latin typeface="Calibri" pitchFamily="34" charset="0"/>
              </a:rPr>
              <a:t>	Kosten	Zeitplan	Risiko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CB1F1BF-7F03-4DDC-B4BA-E6AD945B0DF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08175" y="3054052"/>
            <a:ext cx="6913563" cy="1895064"/>
          </a:xfrm>
          <a:prstGeom prst="rect">
            <a:avLst/>
          </a:prstGeom>
          <a:noFill/>
          <a:ln w="2540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tabLst>
                <a:tab pos="266700" algn="l"/>
                <a:tab pos="2692400" algn="l"/>
                <a:tab pos="4303713" algn="l"/>
              </a:tabLst>
              <a:defRPr/>
            </a:pPr>
            <a:r>
              <a:rPr lang="de-CH" sz="1100" b="1" i="1" dirty="0">
                <a:latin typeface="Calibri" pitchFamily="34" charset="0"/>
              </a:rPr>
              <a:t>Erreichte Erfolge, Fortschritt und nächste Schritte</a:t>
            </a:r>
            <a:endParaRPr lang="de-CH" sz="1100" dirty="0">
              <a:latin typeface="Calibri" pitchFamily="34" charset="0"/>
            </a:endParaRPr>
          </a:p>
          <a:p>
            <a:pPr eaLnBrk="1" hangingPunct="1">
              <a:tabLst>
                <a:tab pos="266700" algn="l"/>
                <a:tab pos="2692400" algn="l"/>
                <a:tab pos="4303713" algn="l"/>
              </a:tabLst>
              <a:defRPr/>
            </a:pPr>
            <a:r>
              <a:rPr lang="de-CH" sz="1100" b="1" dirty="0">
                <a:latin typeface="Calibri" pitchFamily="34" charset="0"/>
              </a:rPr>
              <a:t>		</a:t>
            </a:r>
            <a:endParaRPr lang="de-CH" altLang="de-DE" sz="1100" dirty="0"/>
          </a:p>
          <a:p>
            <a:pPr eaLnBrk="1" hangingPunct="1">
              <a:defRPr/>
            </a:pPr>
            <a:endParaRPr lang="de-CH" altLang="de-DE" dirty="0"/>
          </a:p>
        </p:txBody>
      </p:sp>
      <p:sp>
        <p:nvSpPr>
          <p:cNvPr id="23" name="Rectangle 5">
            <a:extLst>
              <a:ext uri="{FF2B5EF4-FFF2-40B4-BE49-F238E27FC236}">
                <a16:creationId xmlns:a16="http://schemas.microsoft.com/office/drawing/2014/main" id="{14AECDC9-8073-4EF2-864D-9D43C88711F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9388" y="1052214"/>
            <a:ext cx="1584325" cy="3254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lIns="91434" tIns="45717" rIns="91434" bIns="45717" anchor="ctr"/>
          <a:lstStyle>
            <a:lvl1pPr eaLnBrk="0" hangingPunct="0">
              <a:spcBef>
                <a:spcPct val="20000"/>
              </a:spcBef>
              <a:buChar char="-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-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-"/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de-CH" altLang="de-DE" sz="1600" b="1" dirty="0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24" name="Rectangle 18">
            <a:extLst>
              <a:ext uri="{FF2B5EF4-FFF2-40B4-BE49-F238E27FC236}">
                <a16:creationId xmlns:a16="http://schemas.microsoft.com/office/drawing/2014/main" id="{A0186103-E9C4-4497-AB8C-C5DC87F7384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437188" y="5019947"/>
            <a:ext cx="3384550" cy="1649413"/>
          </a:xfrm>
          <a:prstGeom prst="rect">
            <a:avLst/>
          </a:prstGeom>
          <a:noFill/>
          <a:ln w="2540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spcBef>
                <a:spcPct val="20000"/>
              </a:spcBef>
              <a:buChar char="-"/>
              <a:tabLst>
                <a:tab pos="266700" algn="l"/>
                <a:tab pos="2692400" algn="l"/>
                <a:tab pos="4303713" algn="l"/>
              </a:tabLst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-"/>
              <a:tabLst>
                <a:tab pos="266700" algn="l"/>
                <a:tab pos="2692400" algn="l"/>
                <a:tab pos="430371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-"/>
              <a:tabLst>
                <a:tab pos="266700" algn="l"/>
                <a:tab pos="2692400" algn="l"/>
                <a:tab pos="4303713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-"/>
              <a:tabLst>
                <a:tab pos="266700" algn="l"/>
                <a:tab pos="2692400" algn="l"/>
                <a:tab pos="4303713" algn="l"/>
              </a:tabLs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-"/>
              <a:tabLst>
                <a:tab pos="266700" algn="l"/>
                <a:tab pos="2692400" algn="l"/>
                <a:tab pos="4303713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tabLst>
                <a:tab pos="266700" algn="l"/>
                <a:tab pos="2692400" algn="l"/>
                <a:tab pos="4303713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tabLst>
                <a:tab pos="266700" algn="l"/>
                <a:tab pos="2692400" algn="l"/>
                <a:tab pos="4303713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tabLst>
                <a:tab pos="266700" algn="l"/>
                <a:tab pos="2692400" algn="l"/>
                <a:tab pos="4303713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tabLst>
                <a:tab pos="266700" algn="l"/>
                <a:tab pos="2692400" algn="l"/>
                <a:tab pos="4303713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  <a:tabLst>
                <a:tab pos="266700" algn="l"/>
                <a:tab pos="2065338" algn="l"/>
                <a:tab pos="2955925" algn="l"/>
              </a:tabLst>
              <a:defRPr/>
            </a:pPr>
            <a:r>
              <a:rPr lang="de-CH" altLang="de-DE" sz="1100" b="1" i="1" dirty="0">
                <a:latin typeface="Calibri" pitchFamily="34" charset="0"/>
              </a:rPr>
              <a:t>Risikofaktoren</a:t>
            </a:r>
          </a:p>
        </p:txBody>
      </p:sp>
      <p:sp>
        <p:nvSpPr>
          <p:cNvPr id="25" name="Rectangle 21">
            <a:extLst>
              <a:ext uri="{FF2B5EF4-FFF2-40B4-BE49-F238E27FC236}">
                <a16:creationId xmlns:a16="http://schemas.microsoft.com/office/drawing/2014/main" id="{20A66F3F-C841-4483-8AEA-0A4621DF39C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08175" y="5019947"/>
            <a:ext cx="3449638" cy="1649413"/>
          </a:xfrm>
          <a:prstGeom prst="rect">
            <a:avLst/>
          </a:prstGeom>
          <a:noFill/>
          <a:ln w="2540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tabLst>
                <a:tab pos="266700" algn="l"/>
                <a:tab pos="2692400" algn="l"/>
                <a:tab pos="4303713" algn="l"/>
              </a:tabLst>
              <a:defRPr/>
            </a:pPr>
            <a:r>
              <a:rPr lang="de-CH" sz="1100" b="1" i="1" dirty="0">
                <a:latin typeface="+mj-lt"/>
              </a:rPr>
              <a:t>Probleme und notwendige Entscheidungen</a:t>
            </a:r>
          </a:p>
          <a:p>
            <a:pPr eaLnBrk="1" hangingPunct="1">
              <a:tabLst>
                <a:tab pos="266700" algn="l"/>
                <a:tab pos="2692400" algn="l"/>
                <a:tab pos="4303713" algn="l"/>
              </a:tabLst>
              <a:defRPr/>
            </a:pPr>
            <a:r>
              <a:rPr lang="de-CH" sz="1100" b="1" dirty="0">
                <a:latin typeface="+mj-lt"/>
              </a:rPr>
              <a:t>		</a:t>
            </a:r>
            <a:endParaRPr lang="de-CH" altLang="de-DE" sz="1100" dirty="0">
              <a:latin typeface="+mj-lt"/>
            </a:endParaRPr>
          </a:p>
          <a:p>
            <a:pPr eaLnBrk="1" hangingPunct="1">
              <a:defRPr/>
            </a:pPr>
            <a:endParaRPr lang="de-CH" altLang="de-DE" sz="1100" dirty="0">
              <a:latin typeface="+mj-lt"/>
            </a:endParaRP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7E3AA448-61D0-440B-A54D-5DAD2017BDE5}"/>
              </a:ext>
            </a:extLst>
          </p:cNvPr>
          <p:cNvSpPr txBox="1">
            <a:spLocks/>
          </p:cNvSpPr>
          <p:nvPr userDrawn="1"/>
        </p:nvSpPr>
        <p:spPr>
          <a:xfrm>
            <a:off x="1908175" y="2060277"/>
            <a:ext cx="3527425" cy="287337"/>
          </a:xfrm>
          <a:prstGeom prst="rect">
            <a:avLst/>
          </a:prstGeom>
        </p:spPr>
        <p:txBody>
          <a:bodyPr/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tabLst>
                <a:tab pos="541338" algn="l"/>
                <a:tab pos="1255713" algn="l"/>
                <a:tab pos="1971675" algn="l"/>
                <a:tab pos="2687638" algn="l"/>
                <a:tab pos="4127500" algn="l"/>
              </a:tabLst>
              <a:defRPr sz="10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tabLst>
                <a:tab pos="627063" algn="l"/>
                <a:tab pos="1255713" algn="l"/>
                <a:tab pos="1881188" algn="l"/>
                <a:tab pos="2603500" algn="l"/>
                <a:tab pos="4127500" algn="l"/>
              </a:tabLst>
              <a:defRPr/>
            </a:pPr>
            <a:r>
              <a:rPr lang="de-DE" dirty="0"/>
              <a:t>	bewilligt	Schätzung	verpflichtet	ausgegeben</a:t>
            </a:r>
          </a:p>
        </p:txBody>
      </p:sp>
      <p:sp>
        <p:nvSpPr>
          <p:cNvPr id="29" name="Textplatzhalter 4">
            <a:extLst>
              <a:ext uri="{FF2B5EF4-FFF2-40B4-BE49-F238E27FC236}">
                <a16:creationId xmlns:a16="http://schemas.microsoft.com/office/drawing/2014/main" id="{75F9F9E3-29B0-441D-8480-3F73A573BE42}"/>
              </a:ext>
            </a:extLst>
          </p:cNvPr>
          <p:cNvSpPr txBox="1">
            <a:spLocks/>
          </p:cNvSpPr>
          <p:nvPr userDrawn="1"/>
        </p:nvSpPr>
        <p:spPr>
          <a:xfrm>
            <a:off x="1908175" y="2276177"/>
            <a:ext cx="576263" cy="647700"/>
          </a:xfrm>
          <a:prstGeom prst="rect">
            <a:avLst/>
          </a:prstGeom>
        </p:spPr>
        <p:txBody>
          <a:bodyPr/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tabLst>
                <a:tab pos="541338" algn="l"/>
                <a:tab pos="1255713" algn="l"/>
                <a:tab pos="1971675" algn="l"/>
                <a:tab pos="2687638" algn="l"/>
                <a:tab pos="4127500" algn="l"/>
              </a:tabLst>
              <a:defRPr sz="10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tabLst>
                <a:tab pos="1614488" algn="l"/>
                <a:tab pos="233045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de-DE" sz="900" dirty="0"/>
              <a:t>Capex</a:t>
            </a:r>
          </a:p>
          <a:p>
            <a:pPr eaLnBrk="1" hangingPunct="1">
              <a:defRPr/>
            </a:pPr>
            <a:r>
              <a:rPr lang="de-DE" sz="900" dirty="0" err="1"/>
              <a:t>Opex</a:t>
            </a:r>
            <a:endParaRPr lang="de-DE" sz="900" dirty="0"/>
          </a:p>
          <a:p>
            <a:pPr eaLnBrk="1" hangingPunct="1">
              <a:defRPr/>
            </a:pPr>
            <a:r>
              <a:rPr lang="de-DE" sz="900" dirty="0"/>
              <a:t>Total</a:t>
            </a:r>
          </a:p>
        </p:txBody>
      </p:sp>
      <p:sp>
        <p:nvSpPr>
          <p:cNvPr id="26" name="Rectangle 5">
            <a:extLst>
              <a:ext uri="{FF2B5EF4-FFF2-40B4-BE49-F238E27FC236}">
                <a16:creationId xmlns:a16="http://schemas.microsoft.com/office/drawing/2014/main" id="{06823CD4-665B-441C-82BC-7FD76CFCEC2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9388" y="188640"/>
            <a:ext cx="1584325" cy="4111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lIns="91434" tIns="45717" rIns="91434" bIns="45717" anchor="ctr"/>
          <a:lstStyle>
            <a:lvl1pPr eaLnBrk="0" hangingPunct="0">
              <a:spcBef>
                <a:spcPct val="20000"/>
              </a:spcBef>
              <a:buChar char="-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-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-"/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de-CH" altLang="de-DE" sz="1600" b="1" dirty="0">
                <a:solidFill>
                  <a:srgbClr val="002060"/>
                </a:solidFill>
                <a:latin typeface="Calibri" pitchFamily="34" charset="0"/>
              </a:rPr>
              <a:t>Projekt Cockpit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4C068C7-9294-43D7-BC61-B43BD0BE3D2C}"/>
              </a:ext>
            </a:extLst>
          </p:cNvPr>
          <p:cNvSpPr txBox="1"/>
          <p:nvPr userDrawn="1"/>
        </p:nvSpPr>
        <p:spPr>
          <a:xfrm>
            <a:off x="251520" y="6608972"/>
            <a:ext cx="1057275" cy="123111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de-CH" altLang="de-DE" sz="800" b="1" dirty="0">
                <a:latin typeface="Avenir LT Std 35 Light" panose="020B0402020203020204" pitchFamily="34" charset="0"/>
              </a:rPr>
              <a:t>Seite </a:t>
            </a:r>
            <a:fld id="{8393C344-A568-4347-AC9D-4B47007FC1E3}" type="slidenum">
              <a:rPr lang="de-CH" altLang="de-DE" sz="800" b="1" smtClean="0">
                <a:latin typeface="Avenir LT Std 35 Light" panose="020B0402020203020204" pitchFamily="34" charset="0"/>
              </a:rPr>
              <a:pPr eaLnBrk="1" hangingPunct="1">
                <a:defRPr/>
              </a:pPr>
              <a:t>‹Nr.›</a:t>
            </a:fld>
            <a:endParaRPr lang="de-CH" altLang="de-DE" sz="800" b="1" dirty="0">
              <a:latin typeface="Avenir LT Std 35 Light" panose="020B0402020203020204" pitchFamily="34" charset="0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6B9F3466-6AD0-4960-806C-FF05B9B7D95B}"/>
              </a:ext>
            </a:extLst>
          </p:cNvPr>
          <p:cNvSpPr/>
          <p:nvPr userDrawn="1"/>
        </p:nvSpPr>
        <p:spPr>
          <a:xfrm>
            <a:off x="2051720" y="1196752"/>
            <a:ext cx="432718" cy="432048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CH" sz="800" dirty="0">
                <a:solidFill>
                  <a:schemeClr val="tx1"/>
                </a:solidFill>
              </a:rPr>
              <a:t>grün </a:t>
            </a:r>
          </a:p>
          <a:p>
            <a:pPr algn="ctr"/>
            <a:r>
              <a:rPr lang="de-CH" sz="800" dirty="0">
                <a:solidFill>
                  <a:schemeClr val="tx1"/>
                </a:solidFill>
              </a:rPr>
              <a:t>orange</a:t>
            </a:r>
          </a:p>
          <a:p>
            <a:pPr algn="ctr"/>
            <a:r>
              <a:rPr lang="de-CH" sz="800" dirty="0">
                <a:solidFill>
                  <a:schemeClr val="tx1"/>
                </a:solidFill>
              </a:rPr>
              <a:t>rot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D591EBA6-768D-4881-B770-C7FD10804914}"/>
              </a:ext>
            </a:extLst>
          </p:cNvPr>
          <p:cNvSpPr/>
          <p:nvPr userDrawn="1"/>
        </p:nvSpPr>
        <p:spPr>
          <a:xfrm>
            <a:off x="3239169" y="1202716"/>
            <a:ext cx="432718" cy="432048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CH" sz="800" dirty="0">
                <a:solidFill>
                  <a:schemeClr val="tx1"/>
                </a:solidFill>
              </a:rPr>
              <a:t>grün </a:t>
            </a:r>
          </a:p>
          <a:p>
            <a:pPr algn="ctr"/>
            <a:r>
              <a:rPr lang="de-CH" sz="800" dirty="0">
                <a:solidFill>
                  <a:schemeClr val="tx1"/>
                </a:solidFill>
              </a:rPr>
              <a:t>orange</a:t>
            </a:r>
          </a:p>
          <a:p>
            <a:pPr algn="ctr"/>
            <a:r>
              <a:rPr lang="de-CH" sz="800" dirty="0">
                <a:solidFill>
                  <a:schemeClr val="tx1"/>
                </a:solidFill>
              </a:rPr>
              <a:t>rot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2A3BDC94-1752-4B6E-8403-C9B24120DE7D}"/>
              </a:ext>
            </a:extLst>
          </p:cNvPr>
          <p:cNvSpPr/>
          <p:nvPr userDrawn="1"/>
        </p:nvSpPr>
        <p:spPr>
          <a:xfrm>
            <a:off x="4308786" y="1196752"/>
            <a:ext cx="432718" cy="432048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CH" sz="800" dirty="0">
                <a:solidFill>
                  <a:schemeClr val="tx1"/>
                </a:solidFill>
              </a:rPr>
              <a:t>grün </a:t>
            </a:r>
          </a:p>
          <a:p>
            <a:pPr algn="ctr"/>
            <a:r>
              <a:rPr lang="de-CH" sz="800" dirty="0">
                <a:solidFill>
                  <a:schemeClr val="tx1"/>
                </a:solidFill>
              </a:rPr>
              <a:t>orange</a:t>
            </a:r>
          </a:p>
          <a:p>
            <a:pPr algn="ctr"/>
            <a:r>
              <a:rPr lang="de-CH" sz="800" dirty="0">
                <a:solidFill>
                  <a:schemeClr val="tx1"/>
                </a:solidFill>
              </a:rPr>
              <a:t>rot</a:t>
            </a:r>
          </a:p>
        </p:txBody>
      </p:sp>
    </p:spTree>
    <p:extLst>
      <p:ext uri="{BB962C8B-B14F-4D97-AF65-F5344CB8AC3E}">
        <p14:creationId xmlns:p14="http://schemas.microsoft.com/office/powerpoint/2010/main" val="3646670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11" Type="http://schemas.openxmlformats.org/officeDocument/2006/relationships/image" Target="../media/image23.jpe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image" Target="../media/image21.jpeg"/><Relationship Id="rId1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jpeg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Relationship Id="rId1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2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jpeg"/><Relationship Id="rId5" Type="http://schemas.openxmlformats.org/officeDocument/2006/relationships/image" Target="../media/image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075E9137-B953-49E5-8B03-5ED0C3331B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87" r="735" b="1803"/>
          <a:stretch/>
        </p:blipFill>
        <p:spPr>
          <a:xfrm rot="5400000">
            <a:off x="1142995" y="-1143001"/>
            <a:ext cx="6858001" cy="9144001"/>
          </a:xfrm>
          <a:prstGeom prst="rect">
            <a:avLst/>
          </a:prstGeom>
        </p:spPr>
      </p:pic>
      <p:sp>
        <p:nvSpPr>
          <p:cNvPr id="3" name="Textfeld 11"/>
          <p:cNvSpPr txBox="1"/>
          <p:nvPr/>
        </p:nvSpPr>
        <p:spPr>
          <a:xfrm>
            <a:off x="961275" y="5672931"/>
            <a:ext cx="8081555" cy="11028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spc="9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Steuerungsausschuss</a:t>
            </a:r>
            <a:r>
              <a:rPr lang="en-GB" sz="2000" spc="9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GB" sz="2000" spc="9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Projektname</a:t>
            </a:r>
            <a:br>
              <a:rPr lang="en-GB" sz="1400" spc="9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LT Std 55 Roman" pitchFamily="34" charset="0"/>
              </a:rPr>
            </a:br>
            <a:r>
              <a:rPr lang="en-GB" sz="1400" spc="9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Name </a:t>
            </a:r>
            <a:r>
              <a:rPr lang="de-CH" sz="1400" spc="80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Projektleiter</a:t>
            </a:r>
          </a:p>
          <a:p>
            <a:pPr algn="r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CH" sz="1400" spc="80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Datum</a:t>
            </a:r>
            <a:endParaRPr lang="en-GB" sz="1400" spc="80" dirty="0">
              <a:solidFill>
                <a:prstClr val="black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cxnSp>
        <p:nvCxnSpPr>
          <p:cNvPr id="8" name="Gerade Verbindung 7"/>
          <p:cNvCxnSpPr>
            <a:cxnSpLocks/>
          </p:cNvCxnSpPr>
          <p:nvPr/>
        </p:nvCxnSpPr>
        <p:spPr>
          <a:xfrm>
            <a:off x="1205111" y="6086490"/>
            <a:ext cx="7843217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DD0099DA-B919-4F5B-A70E-23800B65CD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692" t="10" r="5850" b="-10"/>
          <a:stretch/>
        </p:blipFill>
        <p:spPr>
          <a:xfrm>
            <a:off x="4351942" y="1817923"/>
            <a:ext cx="2633078" cy="366398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E029716-B588-4140-9958-81586082B9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4306" y="3045059"/>
            <a:ext cx="2129694" cy="1206802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465F65A2-068F-472E-AE9A-CCF0EA6A4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306" y="1815152"/>
            <a:ext cx="2129694" cy="120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7033B805-3AB2-455A-9190-ED54A841F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522" y="4272334"/>
            <a:ext cx="2128478" cy="119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B20C7D52-6D4B-4D73-86D8-0B7C831E9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72334"/>
            <a:ext cx="2149522" cy="120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68A6BD5E-81CC-4052-B03D-75114CF00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5059"/>
            <a:ext cx="2149522" cy="120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D7B27061-C200-439A-8EB8-2D60173A0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808" y="4272334"/>
            <a:ext cx="2143848" cy="120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14CF8C6B-12BC-4271-BD79-7106721D78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817784"/>
            <a:ext cx="2149522" cy="1206802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5CDEE44-BF07-41E8-9096-0482E6E888B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78808" y="1817923"/>
            <a:ext cx="2143848" cy="1206802"/>
          </a:xfrm>
          <a:prstGeom prst="rect">
            <a:avLst/>
          </a:prstGeom>
        </p:spPr>
      </p:pic>
      <p:pic>
        <p:nvPicPr>
          <p:cNvPr id="25" name="Picture 2" descr="K:\07-0 Orior Gruppe\Fotos &amp; Logos\Logos\ORIOR Logo_5Star_Excellence in Food_NEU\Logo_Orior5Star_Excellence_rgb_300dpi.png">
            <a:extLst>
              <a:ext uri="{FF2B5EF4-FFF2-40B4-BE49-F238E27FC236}">
                <a16:creationId xmlns:a16="http://schemas.microsoft.com/office/drawing/2014/main" id="{AF525D8B-9A9E-469E-BD94-DD8320C4D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384" y="3393145"/>
            <a:ext cx="1800696" cy="53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K:\07-0 Orior Gruppe\Fotos &amp; Logos\Logos\ORIOR Logo_5Star_Excellence in Food_NEU\Logo_Orior5Star_Excellence_rgb_300dpi.png">
            <a:extLst>
              <a:ext uri="{FF2B5EF4-FFF2-40B4-BE49-F238E27FC236}">
                <a16:creationId xmlns:a16="http://schemas.microsoft.com/office/drawing/2014/main" id="{C9D10069-D51E-4440-B1C3-4DCAB6FB6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002" y="543018"/>
            <a:ext cx="1800696" cy="53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720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7D9FDA7-2AC9-453A-80D0-E585039303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8672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8973B41-ADF1-4683-ABCA-838F5EC163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E2F355D-DE6B-4380-A057-8E8E4B0364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13749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1978F2D-BE62-4D1F-81E6-514FA92696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21753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63554D5-8128-453D-82D1-26DB18C571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8F1247D-A288-48DA-A69D-F6D1594260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E7183A7-7A46-4FDE-92EA-E9061F2653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2A591E8-B062-4F62-ACCE-111BD53F2B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94064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-782" y="-1"/>
            <a:ext cx="9144967" cy="6659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1AACF24-38DB-42ED-AA95-F05A241376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32" t="15982" r="8463" b="11590"/>
          <a:stretch/>
        </p:blipFill>
        <p:spPr>
          <a:xfrm>
            <a:off x="3116198" y="-2"/>
            <a:ext cx="2915999" cy="1548000"/>
          </a:xfrm>
          <a:prstGeom prst="rect">
            <a:avLst/>
          </a:prstGeom>
        </p:spPr>
      </p:pic>
      <p:pic>
        <p:nvPicPr>
          <p:cNvPr id="15" name="Picture 3" descr="K:\07-0 Orior Gruppe\Corporate Communication &amp; IR\Investor Relations\Reporting\HY2019\Daten ns publish\ORI_Halbjahresbericht 2019_de Ordner\Links\18_Fredag-Burger_CMYK.jpg">
            <a:extLst>
              <a:ext uri="{FF2B5EF4-FFF2-40B4-BE49-F238E27FC236}">
                <a16:creationId xmlns:a16="http://schemas.microsoft.com/office/drawing/2014/main" id="{179E43BC-FF38-478C-A595-4CD6391264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2" t="21116" r="17361" b="25300"/>
          <a:stretch/>
        </p:blipFill>
        <p:spPr bwMode="auto">
          <a:xfrm>
            <a:off x="6224410" y="1703275"/>
            <a:ext cx="2915997" cy="161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5" t="26878" r="542" b="5630"/>
          <a:stretch/>
        </p:blipFill>
        <p:spPr bwMode="auto">
          <a:xfrm>
            <a:off x="3107518" y="3500438"/>
            <a:ext cx="2924680" cy="160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3" t="7557" r="8849" b="18921"/>
          <a:stretch/>
        </p:blipFill>
        <p:spPr bwMode="auto">
          <a:xfrm>
            <a:off x="-782" y="5291046"/>
            <a:ext cx="2916781" cy="1572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K:\07-0 Orior Gruppe\Vorlagen\ORIOR Logo_5Star_Excellence in Food_NEU\Logo_Orior5Star_Excellence_cmyk_300dpi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328" y="2153170"/>
            <a:ext cx="2630036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9" b="9272"/>
          <a:stretch/>
        </p:blipFill>
        <p:spPr bwMode="auto">
          <a:xfrm>
            <a:off x="3087134" y="5291046"/>
            <a:ext cx="2920601" cy="1572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25" r="32610" b="10401"/>
          <a:stretch/>
        </p:blipFill>
        <p:spPr bwMode="auto">
          <a:xfrm>
            <a:off x="2" y="1703275"/>
            <a:ext cx="2915997" cy="1615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" t="11887" r="3504" b="2726"/>
          <a:stretch/>
        </p:blipFill>
        <p:spPr bwMode="auto">
          <a:xfrm>
            <a:off x="6224411" y="0"/>
            <a:ext cx="2919773" cy="15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9" t="23536" r="1844" b="9512"/>
          <a:stretch/>
        </p:blipFill>
        <p:spPr bwMode="auto">
          <a:xfrm>
            <a:off x="6224411" y="5291046"/>
            <a:ext cx="2919773" cy="1572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3" b="7256"/>
          <a:stretch/>
        </p:blipFill>
        <p:spPr bwMode="auto">
          <a:xfrm>
            <a:off x="6224412" y="3500438"/>
            <a:ext cx="2916781" cy="160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4" t="10222" b="10509"/>
          <a:stretch/>
        </p:blipFill>
        <p:spPr bwMode="auto">
          <a:xfrm>
            <a:off x="0" y="3500438"/>
            <a:ext cx="2915999" cy="160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" r="8308" b="15951"/>
          <a:stretch/>
        </p:blipFill>
        <p:spPr bwMode="auto">
          <a:xfrm>
            <a:off x="-27319" y="-6125"/>
            <a:ext cx="2943318" cy="155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5854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87338" y="685624"/>
            <a:ext cx="8639175" cy="360362"/>
          </a:xfrm>
        </p:spPr>
        <p:txBody>
          <a:bodyPr/>
          <a:lstStyle/>
          <a:p>
            <a:r>
              <a:rPr lang="de-CH" dirty="0"/>
              <a:t>Bausteine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C004D04-E0B9-4876-9AFF-626C7AAB2D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28" t="6017" r="31472" b="9745"/>
          <a:stretch/>
        </p:blipFill>
        <p:spPr>
          <a:xfrm>
            <a:off x="611560" y="1268760"/>
            <a:ext cx="504056" cy="100811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5CD3F78-E8BE-4D3C-9A84-D0C6D92A3D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889" t="4351" r="32820" b="12995"/>
          <a:stretch/>
        </p:blipFill>
        <p:spPr>
          <a:xfrm>
            <a:off x="1084619" y="1246643"/>
            <a:ext cx="477527" cy="100811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DDDC36F-6FCA-42B9-850D-757B58BDA4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607" t="5719" r="33943" b="14156"/>
          <a:stretch/>
        </p:blipFill>
        <p:spPr>
          <a:xfrm>
            <a:off x="1591958" y="1268760"/>
            <a:ext cx="512136" cy="985995"/>
          </a:xfrm>
          <a:prstGeom prst="rect">
            <a:avLst/>
          </a:prstGeom>
        </p:spPr>
      </p:pic>
      <p:pic>
        <p:nvPicPr>
          <p:cNvPr id="6" name="Picture 2" descr="Quellbild anzeigen">
            <a:extLst>
              <a:ext uri="{FF2B5EF4-FFF2-40B4-BE49-F238E27FC236}">
                <a16:creationId xmlns:a16="http://schemas.microsoft.com/office/drawing/2014/main" id="{95FE0F82-1822-4095-AFE6-78E4B3091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8" y="2438636"/>
            <a:ext cx="880492" cy="88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Quellbild anzeigen">
            <a:extLst>
              <a:ext uri="{FF2B5EF4-FFF2-40B4-BE49-F238E27FC236}">
                <a16:creationId xmlns:a16="http://schemas.microsoft.com/office/drawing/2014/main" id="{3A0FB4FF-4277-4268-BAEC-6BF180C81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8" y="3538873"/>
            <a:ext cx="692696" cy="69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0F8F5CB-C2AA-4A78-9FCC-80E221D93E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1340" y="4336117"/>
            <a:ext cx="754897" cy="754897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00CDA71C-9A36-484E-9BA5-29CB207D165D}"/>
              </a:ext>
            </a:extLst>
          </p:cNvPr>
          <p:cNvSpPr/>
          <p:nvPr/>
        </p:nvSpPr>
        <p:spPr>
          <a:xfrm>
            <a:off x="2555776" y="269421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None/>
              <a:tabLst>
                <a:tab pos="7177088" algn="l"/>
              </a:tabLst>
            </a:pPr>
            <a:r>
              <a:rPr lang="de-CH" i="1"/>
              <a:t>in Arbeit </a:t>
            </a:r>
            <a:endParaRPr lang="de-CH" i="1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0FFC78E-AC54-47A2-A22B-1613F0A70599}"/>
              </a:ext>
            </a:extLst>
          </p:cNvPr>
          <p:cNvSpPr/>
          <p:nvPr/>
        </p:nvSpPr>
        <p:spPr>
          <a:xfrm>
            <a:off x="2555776" y="370055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None/>
              <a:tabLst>
                <a:tab pos="7177088" algn="l"/>
              </a:tabLst>
            </a:pPr>
            <a:r>
              <a:rPr lang="de-CH" i="1" dirty="0"/>
              <a:t>erledigt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1B1B2279-B813-4525-B5E0-245D6D0C7D96}"/>
              </a:ext>
            </a:extLst>
          </p:cNvPr>
          <p:cNvSpPr/>
          <p:nvPr/>
        </p:nvSpPr>
        <p:spPr>
          <a:xfrm>
            <a:off x="2555776" y="452889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None/>
              <a:tabLst>
                <a:tab pos="7177088" algn="l"/>
              </a:tabLst>
            </a:pPr>
            <a:r>
              <a:rPr lang="de-CH" i="1" dirty="0"/>
              <a:t>zu spät</a:t>
            </a:r>
          </a:p>
        </p:txBody>
      </p:sp>
    </p:spTree>
    <p:extLst>
      <p:ext uri="{BB962C8B-B14F-4D97-AF65-F5344CB8AC3E}">
        <p14:creationId xmlns:p14="http://schemas.microsoft.com/office/powerpoint/2010/main" val="3446653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275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585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F53CFA3-046D-424C-82E9-F67CD77F80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7F0D4C5-3D73-4DC8-85C7-65EC73B0DC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7116FD0-0008-45C4-8B47-ABA52EC177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790F942-594B-44CB-8B13-4EDDC05E20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4C1A132-8374-4307-93E8-8C43990B6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A420334-9569-407B-953C-4FC16BD7523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7015020-110A-43AC-939B-AAD0637DD9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0C12859-D490-4CAB-80D3-59A47B24FE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45AEDF1-8086-4AA6-ABB2-8A6D56CF60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47DED01-EF82-400D-A8E5-155E72EFA97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AB408418-C54B-4DD1-8DCE-A04338155F7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642F9FBD-002B-4C82-AC0D-A75C5C490BC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C8FAF4C1-3FE4-478E-944C-943A476EB7A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86511948-7C16-4FF4-8639-DFF8FFA3B8A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C3E6942B-0A2C-4964-919B-0B64D4547A3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DA689294-8E88-498B-9C6B-20E08DB6A8D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585172C1-131E-4BBD-A264-3BE26904D52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C38829A3-9EFA-4944-9618-BECF12B1FE8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4BB905F8-C161-4441-8A63-B021B20A721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6D875516-F26D-4F2F-A798-3B650742DFDB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14644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07328B5-27EA-42EE-B84F-FDACBB3E08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/>
              <a:t>Erledigte Pendenz</a:t>
            </a:r>
          </a:p>
          <a:p>
            <a:r>
              <a:rPr lang="de-CH" dirty="0"/>
              <a:t>Lösung / nächster Schritt – erledigt</a:t>
            </a:r>
          </a:p>
          <a:p>
            <a:endParaRPr lang="de-CH" dirty="0"/>
          </a:p>
          <a:p>
            <a:endParaRPr lang="de-CH" dirty="0"/>
          </a:p>
          <a:p>
            <a:r>
              <a:rPr lang="de-CH" dirty="0"/>
              <a:t>Pendenz in Arbeit</a:t>
            </a:r>
          </a:p>
          <a:p>
            <a:r>
              <a:rPr lang="de-CH" dirty="0"/>
              <a:t>Nächster Schritt, Verantwortung, Termin</a:t>
            </a:r>
          </a:p>
          <a:p>
            <a:endParaRPr lang="de-CH" dirty="0"/>
          </a:p>
          <a:p>
            <a:r>
              <a:rPr lang="de-CH" dirty="0"/>
              <a:t>Pendenz Problem</a:t>
            </a:r>
          </a:p>
          <a:p>
            <a:r>
              <a:rPr lang="de-CH" dirty="0"/>
              <a:t>Eskalation</a:t>
            </a:r>
          </a:p>
        </p:txBody>
      </p:sp>
      <p:pic>
        <p:nvPicPr>
          <p:cNvPr id="5" name="Picture 2" descr="Quellbild anzeigen">
            <a:extLst>
              <a:ext uri="{FF2B5EF4-FFF2-40B4-BE49-F238E27FC236}">
                <a16:creationId xmlns:a16="http://schemas.microsoft.com/office/drawing/2014/main" id="{926A2D2F-DF56-4C70-9FB1-80E4324E9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3016079"/>
            <a:ext cx="880492" cy="88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Quellbild anzeigen">
            <a:extLst>
              <a:ext uri="{FF2B5EF4-FFF2-40B4-BE49-F238E27FC236}">
                <a16:creationId xmlns:a16="http://schemas.microsoft.com/office/drawing/2014/main" id="{AB793FD6-A600-4B8A-B46B-ED85D0680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857435"/>
            <a:ext cx="692696" cy="69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C8CD307-AF38-4661-9B8A-FD160B9D5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338" y="4147366"/>
            <a:ext cx="754897" cy="75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02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ECF5012-6BDA-4CF1-BC96-B82E621A711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D5C240B-0218-4222-8110-9D8B5A3194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55149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EAD35AC-5069-49A4-9F26-AF422B9FC89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72729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FFAAB7A-8DC2-4C1C-AD20-9EA33D5F8C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89831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5392145-AAA1-43A7-BEB3-20CECF8529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61445147"/>
      </p:ext>
    </p:extLst>
  </p:cSld>
  <p:clrMapOvr>
    <a:masterClrMapping/>
  </p:clrMapOvr>
</p:sld>
</file>

<file path=ppt/theme/theme1.xml><?xml version="1.0" encoding="utf-8"?>
<a:theme xmlns:a="http://schemas.openxmlformats.org/drawingml/2006/main" name="Projekt Steuerungsausschuss">
  <a:themeElements>
    <a:clrScheme name="ORIOR">
      <a:dk1>
        <a:sysClr val="windowText" lastClr="000000"/>
      </a:dk1>
      <a:lt1>
        <a:sysClr val="window" lastClr="FFFFFF"/>
      </a:lt1>
      <a:dk2>
        <a:srgbClr val="002D3C"/>
      </a:dk2>
      <a:lt2>
        <a:srgbClr val="DBE7EB"/>
      </a:lt2>
      <a:accent1>
        <a:srgbClr val="002D3C"/>
      </a:accent1>
      <a:accent2>
        <a:srgbClr val="DBE7EB"/>
      </a:accent2>
      <a:accent3>
        <a:srgbClr val="F9B11E"/>
      </a:accent3>
      <a:accent4>
        <a:srgbClr val="FEE0B1"/>
      </a:accent4>
      <a:accent5>
        <a:srgbClr val="AD0F0B"/>
      </a:accent5>
      <a:accent6>
        <a:srgbClr val="DDA18B"/>
      </a:accent6>
      <a:hlink>
        <a:srgbClr val="166E23"/>
      </a:hlink>
      <a:folHlink>
        <a:srgbClr val="A6BD99"/>
      </a:folHlink>
    </a:clrScheme>
    <a:fontScheme name="ORIOR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OR-yyyymmdd - Projekt Management - Standard Steering Team V1-0.potx" id="{E7F27D8D-4CCA-4CC5-9430-F83524D61CC3}" vid="{426A0A65-99C7-4AB8-8828-CA1CBDEC7088}"/>
    </a:ext>
  </a:extLst>
</a:theme>
</file>

<file path=ppt/theme/theme2.xml><?xml version="1.0" encoding="utf-8"?>
<a:theme xmlns:a="http://schemas.openxmlformats.org/drawingml/2006/main" name="Projekt Status Bericht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>
          <a:solidFill>
            <a:schemeClr val="tx1">
              <a:lumMod val="50000"/>
              <a:lumOff val="50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yyyymm - Cockpit Chart Capex - Template mit Bsp (002).ppt  -  Schreibgeschützt  -  Kompatibilitätsmodus" id="{DF9E579B-F4BA-4EBC-BAC9-D004EA3B2544}" vid="{376F7FA9-1BCC-4317-946A-FA304D58196C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ORIOR-yyyymmdd-Statusbericht-PM-Standard-Steering-Team-V1-0</Template>
  <TotalTime>0</TotalTime>
  <Words>35</Words>
  <Application>Microsoft Office PowerPoint</Application>
  <PresentationFormat>Bildschirmpräsentation (4:3)</PresentationFormat>
  <Paragraphs>18</Paragraphs>
  <Slides>15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15</vt:i4>
      </vt:variant>
    </vt:vector>
  </HeadingPairs>
  <TitlesOfParts>
    <vt:vector size="27" baseType="lpstr">
      <vt:lpstr>Arial</vt:lpstr>
      <vt:lpstr>Avenir LT Std 35 Light</vt:lpstr>
      <vt:lpstr>Avenir LT Std 45 Book</vt:lpstr>
      <vt:lpstr>Avenir LT Std 55 Roman</vt:lpstr>
      <vt:lpstr>Avenir LT Std 65 Medium</vt:lpstr>
      <vt:lpstr>Calibri</vt:lpstr>
      <vt:lpstr>Georgia</vt:lpstr>
      <vt:lpstr>Roboto Light</vt:lpstr>
      <vt:lpstr>Roboto Medium</vt:lpstr>
      <vt:lpstr>Wingdings</vt:lpstr>
      <vt:lpstr>Projekt Steuerungsausschuss</vt:lpstr>
      <vt:lpstr>Projekt Status Bericht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Bausteine</vt:lpstr>
    </vt:vector>
  </TitlesOfParts>
  <Company>adcom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Graf Stefan</dc:creator>
  <cp:lastModifiedBy>Graf Stefan</cp:lastModifiedBy>
  <cp:revision>5</cp:revision>
  <cp:lastPrinted>2022-03-24T15:47:02Z</cp:lastPrinted>
  <dcterms:created xsi:type="dcterms:W3CDTF">2022-03-24T15:41:16Z</dcterms:created>
  <dcterms:modified xsi:type="dcterms:W3CDTF">2023-07-20T12:00:37Z</dcterms:modified>
</cp:coreProperties>
</file>